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4"/>
  </p:notesMasterIdLst>
  <p:sldIdLst>
    <p:sldId id="277" r:id="rId2"/>
    <p:sldId id="742" r:id="rId3"/>
    <p:sldId id="743" r:id="rId4"/>
    <p:sldId id="744" r:id="rId5"/>
    <p:sldId id="745" r:id="rId6"/>
    <p:sldId id="696" r:id="rId7"/>
    <p:sldId id="697" r:id="rId8"/>
    <p:sldId id="746" r:id="rId9"/>
    <p:sldId id="698" r:id="rId10"/>
    <p:sldId id="699" r:id="rId11"/>
    <p:sldId id="700" r:id="rId12"/>
    <p:sldId id="740" r:id="rId13"/>
    <p:sldId id="741"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17" r:id="rId31"/>
    <p:sldId id="718" r:id="rId32"/>
    <p:sldId id="719" r:id="rId33"/>
    <p:sldId id="720" r:id="rId34"/>
    <p:sldId id="721" r:id="rId35"/>
    <p:sldId id="722" r:id="rId36"/>
    <p:sldId id="723" r:id="rId37"/>
    <p:sldId id="724" r:id="rId38"/>
    <p:sldId id="725" r:id="rId39"/>
    <p:sldId id="726" r:id="rId40"/>
    <p:sldId id="727" r:id="rId41"/>
    <p:sldId id="729" r:id="rId42"/>
    <p:sldId id="730" r:id="rId43"/>
    <p:sldId id="731" r:id="rId44"/>
    <p:sldId id="732" r:id="rId45"/>
    <p:sldId id="733" r:id="rId46"/>
    <p:sldId id="734" r:id="rId47"/>
    <p:sldId id="735" r:id="rId48"/>
    <p:sldId id="736" r:id="rId49"/>
    <p:sldId id="680" r:id="rId50"/>
    <p:sldId id="650" r:id="rId51"/>
    <p:sldId id="651" r:id="rId52"/>
    <p:sldId id="73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07" d="100"/>
          <a:sy n="107" d="100"/>
        </p:scale>
        <p:origin x="564"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176397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51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2/28/2024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xmlns=""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that </a:t>
            </a:r>
            <a:r>
              <a:rPr kumimoji="0" lang="en-US" b="0"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PlotSlices.m</a:t>
            </a:r>
            <a:r>
              <a:rPr kumimoji="0" lang="en-US" b="0"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6487967" cy="64992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sz="1600"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facet_distance</a:t>
            </a:r>
            <a:r>
              <a:rPr lang="en-US" sz="1600" dirty="0">
                <a:solidFill>
                  <a:prstClr val="white"/>
                </a:solidFill>
                <a:cs typeface="Arial" panose="020B0604020202020204" pitchFamily="34" charset="0"/>
              </a:rPr>
              <a:t>: error tolerance at boundary for node positions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facet_size</a:t>
            </a:r>
            <a:r>
              <a:rPr lang="en-US" sz="1600" dirty="0">
                <a:solidFill>
                  <a:prstClr val="white"/>
                </a:solidFill>
                <a:cs typeface="Arial" panose="020B0604020202020204" pitchFamily="34" charset="0"/>
              </a:rPr>
              <a:t>: size of surface triangles</a:t>
            </a:r>
          </a:p>
          <a:p>
            <a:pPr marL="800100" lvl="1" indent="-342900" defTabSz="457200">
              <a:spcBef>
                <a:spcPts val="1000"/>
              </a:spcBef>
              <a:buClr>
                <a:srgbClr val="90C226"/>
              </a:buClr>
              <a:buSzPct val="80000"/>
              <a:buFont typeface="Wingdings 3" charset="2"/>
              <a:buChar char=""/>
              <a:defRPr/>
            </a:pPr>
            <a:r>
              <a:rPr lang="en-US" sz="1600" dirty="0" err="1">
                <a:solidFill>
                  <a:prstClr val="white"/>
                </a:solidFill>
                <a:cs typeface="Arial" panose="020B0604020202020204" pitchFamily="34" charset="0"/>
              </a:rPr>
              <a:t>cell_size</a:t>
            </a:r>
            <a:r>
              <a:rPr lang="en-US" sz="1600" dirty="0">
                <a:solidFill>
                  <a:prstClr val="white"/>
                </a:solidFill>
                <a:cs typeface="Arial" panose="020B0604020202020204" pitchFamily="34" charset="0"/>
              </a:rPr>
              <a:t>: size of internal </a:t>
            </a:r>
            <a:r>
              <a:rPr lang="en-US" sz="1600" dirty="0" smtClean="0">
                <a:solidFill>
                  <a:prstClr val="white"/>
                </a:solidFill>
                <a:cs typeface="Arial" panose="020B0604020202020204" pitchFamily="34" charset="0"/>
              </a:rPr>
              <a:t>tetrahedra</a:t>
            </a:r>
          </a:p>
          <a:p>
            <a:pPr marL="1257300" lvl="2" indent="-342900" defTabSz="457200">
              <a:spcBef>
                <a:spcPts val="1000"/>
              </a:spcBef>
              <a:buClr>
                <a:srgbClr val="90C226"/>
              </a:buClr>
              <a:buSzPct val="80000"/>
              <a:buFont typeface="Wingdings 3" charset="2"/>
              <a:buChar char=""/>
              <a:defRPr/>
            </a:pPr>
            <a:r>
              <a:rPr lang="en-US" sz="1400" dirty="0" smtClean="0">
                <a:solidFill>
                  <a:prstClr val="white"/>
                </a:solidFill>
                <a:cs typeface="Arial" panose="020B0604020202020204" pitchFamily="34" charset="0"/>
              </a:rPr>
              <a:t>This can be changed to ensure that the total number of nodes in the mesh does not exceed 999,999</a:t>
            </a:r>
            <a:endParaRPr lang="en-US" sz="1400" dirty="0">
              <a:solidFill>
                <a:prstClr val="white"/>
              </a:solidFill>
              <a:cs typeface="Arial" panose="020B0604020202020204" pitchFamily="34" charset="0"/>
            </a:endParaRPr>
          </a:p>
          <a:p>
            <a:pPr marL="800100" lvl="1" indent="-342900" defTabSz="457200">
              <a:spcBef>
                <a:spcPts val="1000"/>
              </a:spcBef>
              <a:buClr>
                <a:srgbClr val="90C226"/>
              </a:buClr>
              <a:buSzPct val="80000"/>
              <a:buFont typeface="Wingdings 3" charset="2"/>
              <a:buChar char=""/>
              <a:defRPr/>
            </a:pPr>
            <a:r>
              <a:rPr lang="en-US" sz="1600" dirty="0">
                <a:solidFill>
                  <a:prstClr val="white"/>
                </a:solidFill>
                <a:cs typeface="Arial" panose="020B0604020202020204" pitchFamily="34" charset="0"/>
              </a:rPr>
              <a:t>Mode: controls density of mesh, 1 for low density, 0 for high density</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xmlns="" id="{2290F426-9352-417F-ED1D-A082373C278D}"/>
              </a:ext>
            </a:extLst>
          </p:cNvPr>
          <p:cNvSpPr txBox="1"/>
          <p:nvPr/>
        </p:nvSpPr>
        <p:spPr>
          <a:xfrm>
            <a:off x="0" y="1762388"/>
            <a:ext cx="463588" cy="230832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r>
              <a:rPr lang="en-US" sz="1200" b="1" dirty="0" smtClean="0">
                <a:latin typeface="Courier New" panose="02070309020205020404" pitchFamily="49" charset="0"/>
                <a:cs typeface="Courier New" panose="02070309020205020404" pitchFamily="49" charset="0"/>
              </a:rPr>
              <a:t>.</a:t>
            </a:r>
          </a:p>
          <a:p>
            <a:r>
              <a:rPr lang="en-US" sz="1200" b="1" dirty="0" smtClean="0">
                <a:latin typeface="Courier New" panose="02070309020205020404" pitchFamily="49" charset="0"/>
                <a:cs typeface="Courier New" panose="02070309020205020404" pitchFamily="49" charset="0"/>
              </a:rPr>
              <a:t>53.</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xmlns=""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52578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smtClean="0">
                <a:solidFill>
                  <a:prstClr val="white"/>
                </a:solidFill>
                <a:latin typeface="+mj-lt"/>
                <a:cs typeface="Arial" panose="020B0604020202020204" pitchFamily="34" charset="0"/>
              </a:rPr>
              <a:t>Depending on your starting volume, the low-density mesh generation process will differ</a:t>
            </a:r>
            <a:endParaRPr kumimoji="0" lang="en-US" b="1" i="0" u="none" strike="noStrike" kern="1200" cap="none" spc="0" normalizeH="0" baseline="0" noProof="0" dirty="0" smtClean="0">
              <a:ln>
                <a:noFill/>
              </a:ln>
              <a:solidFill>
                <a:prstClr val="white"/>
              </a:solidFill>
              <a:effectLst/>
              <a:uLnTx/>
              <a:uFillTx/>
              <a:latin typeface="+mj-lt"/>
              <a:cs typeface="Arial" panose="020B0604020202020204" pitchFamily="34" charset="0"/>
            </a:endParaRPr>
          </a:p>
          <a:p>
            <a:pPr marL="342900" indent="-342900" defTabSz="457200">
              <a:spcBef>
                <a:spcPts val="1000"/>
              </a:spcBef>
              <a:buClr>
                <a:srgbClr val="90C226"/>
              </a:buClr>
              <a:buSzPct val="80000"/>
              <a:buFont typeface="Wingdings 3" charset="2"/>
              <a:buChar char=""/>
              <a:defRPr/>
            </a:pPr>
            <a:r>
              <a:rPr lang="en-US" dirty="0" smtClean="0">
                <a:solidFill>
                  <a:prstClr val="white">
                    <a:lumMod val="75000"/>
                    <a:lumOff val="25000"/>
                  </a:prstClr>
                </a:solidFill>
                <a:latin typeface="+mj-lt"/>
              </a:rPr>
              <a:t>Atlas </a:t>
            </a:r>
            <a:r>
              <a:rPr lang="en-US" dirty="0">
                <a:solidFill>
                  <a:prstClr val="white">
                    <a:lumMod val="75000"/>
                    <a:lumOff val="25000"/>
                  </a:prstClr>
                </a:solidFill>
                <a:latin typeface="+mj-lt"/>
              </a:rPr>
              <a:t>based mesh (what this tutorial does)</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[0,0,0];</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Then use </a:t>
            </a:r>
            <a:r>
              <a:rPr lang="en-US" dirty="0" err="1">
                <a:solidFill>
                  <a:srgbClr val="FF0000"/>
                </a:solidFill>
                <a:latin typeface="+mj-lt"/>
              </a:rPr>
              <a:t>change_space_coordinates</a:t>
            </a:r>
            <a:r>
              <a:rPr lang="en-US" dirty="0">
                <a:solidFill>
                  <a:srgbClr val="FF0000"/>
                </a:solidFill>
                <a:latin typeface="+mj-lt"/>
              </a:rPr>
              <a:t>()</a:t>
            </a:r>
          </a:p>
          <a:p>
            <a:pPr marL="342900"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Subject specific based mesh</a:t>
            </a:r>
          </a:p>
          <a:p>
            <a:pPr marL="800100" lvl="1"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mj-lt"/>
              </a:rPr>
              <a:t>Set </a:t>
            </a:r>
            <a:r>
              <a:rPr lang="en-US" dirty="0" err="1">
                <a:solidFill>
                  <a:srgbClr val="FF0000"/>
                </a:solidFill>
                <a:latin typeface="+mj-lt"/>
              </a:rPr>
              <a:t>param.Offset</a:t>
            </a:r>
            <a:r>
              <a:rPr lang="en-US" dirty="0">
                <a:solidFill>
                  <a:srgbClr val="FF0000"/>
                </a:solidFill>
                <a:latin typeface="+mj-lt"/>
              </a:rPr>
              <a:t> = InfoT1.center; </a:t>
            </a:r>
            <a:r>
              <a:rPr lang="en-US" dirty="0">
                <a:latin typeface="+mj-lt"/>
              </a:rPr>
              <a:t>(that’s it)</a:t>
            </a:r>
            <a:endParaRPr lang="en-US" dirty="0">
              <a:solidFill>
                <a:prstClr val="white">
                  <a:lumMod val="75000"/>
                  <a:lumOff val="25000"/>
                </a:prstClr>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meshLD.nodes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change_space_coords</a:t>
            </a:r>
            <a:r>
              <a:rPr kumimoji="0" lang="en-US" sz="1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(meshLD.nodes,infoT1,'coord’);</a:t>
            </a:r>
            <a:endParaRPr kumimoji="0" lang="en-US" sz="1200" b="0" i="0" u="none" strike="noStrike" kern="1200" cap="none" spc="0" normalizeH="0" baseline="0" noProof="0" dirty="0">
              <a:ln>
                <a:noFill/>
              </a:ln>
              <a:solidFill>
                <a:srgbClr val="FF0000"/>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noProof="0" dirty="0" smtClean="0">
                <a:solidFill>
                  <a:srgbClr val="FF0000"/>
                </a:solidFill>
                <a:latin typeface="Trebuchet MS" panose="020B0603020202020204"/>
              </a:rPr>
              <a:t>Atlas vs Subject Specific LD Mesh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459618"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617035"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436923"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617035"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436923"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8028841" y="5634814"/>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7530131" y="3394720"/>
            <a:ext cx="215442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9436599" y="4940535"/>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8" y="2769470"/>
            <a:ext cx="2606627" cy="1989165"/>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509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718748" cy="3734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cs typeface="Arial" panose="020B0604020202020204" pitchFamily="34" charset="0"/>
              </a:rPr>
              <a:t>Make sure your mesh is in the same space as your volume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mj-lt"/>
              </a:rPr>
              <a:t>In </a:t>
            </a:r>
            <a:r>
              <a:rPr kumimoji="0" lang="en-US" b="0" i="0" u="none" strike="noStrike" kern="1200" cap="none" spc="0" normalizeH="0" baseline="0" noProof="0" dirty="0" err="1">
                <a:ln>
                  <a:noFill/>
                </a:ln>
                <a:solidFill>
                  <a:prstClr val="white">
                    <a:lumMod val="75000"/>
                    <a:lumOff val="25000"/>
                  </a:prstClr>
                </a:solidFill>
                <a:effectLst/>
                <a:uLnTx/>
                <a:uFillTx/>
                <a:latin typeface="+mj-lt"/>
              </a:rPr>
              <a:t>PlotSlices</a:t>
            </a:r>
            <a:r>
              <a:rPr kumimoji="0" lang="en-US" b="0" i="0" u="none" strike="noStrike" kern="1200" cap="none" spc="0" normalizeH="0" baseline="0" noProof="0" dirty="0">
                <a:ln>
                  <a:noFill/>
                </a:ln>
                <a:solidFill>
                  <a:prstClr val="white">
                    <a:lumMod val="75000"/>
                    <a:lumOff val="25000"/>
                  </a:prstClr>
                </a:solidFill>
                <a:effectLst/>
                <a:uLnTx/>
                <a:uFillTx/>
                <a:latin typeface="+mj-lt"/>
              </a:rPr>
              <a:t>, place crosshairs at the tip of the nose</a:t>
            </a:r>
          </a:p>
          <a:p>
            <a:pPr marL="800100" lvl="1" indent="-342900" defTabSz="457200">
              <a:spcBef>
                <a:spcPts val="1000"/>
              </a:spcBef>
              <a:buClr>
                <a:srgbClr val="90C226"/>
              </a:buClr>
              <a:buSzPct val="80000"/>
              <a:buFont typeface="Wingdings 3" charset="2"/>
              <a:buChar char=""/>
              <a:defRPr/>
            </a:pPr>
            <a:r>
              <a:rPr lang="en-US" sz="1600" dirty="0">
                <a:solidFill>
                  <a:prstClr val="white">
                    <a:lumMod val="75000"/>
                    <a:lumOff val="25000"/>
                  </a:prstClr>
                </a:solidFill>
                <a:latin typeface="+mj-lt"/>
              </a:rPr>
              <a:t>Note the X, Y, and Z coordinates for those slices</a:t>
            </a:r>
            <a:endParaRPr lang="en-US" sz="1100" dirty="0">
              <a:solidFill>
                <a:srgbClr val="FF0000"/>
              </a:solidFill>
              <a:latin typeface="+mj-lt"/>
            </a:endParaRPr>
          </a:p>
          <a:p>
            <a:pPr marL="342900" indent="-342900" defTabSz="457200">
              <a:spcBef>
                <a:spcPts val="1000"/>
              </a:spcBef>
              <a:buClr>
                <a:srgbClr val="90C226"/>
              </a:buClr>
              <a:buSzPct val="80000"/>
              <a:buFont typeface="Wingdings 3" charset="2"/>
              <a:buChar char=""/>
              <a:defRPr/>
            </a:pPr>
            <a:r>
              <a:rPr kumimoji="0" lang="en-US" b="0" i="0" u="none" strike="noStrike" kern="1200" cap="none" spc="0" normalizeH="0" baseline="0" noProof="0" dirty="0">
                <a:ln>
                  <a:noFill/>
                </a:ln>
                <a:effectLst/>
                <a:uLnTx/>
                <a:uFillTx/>
                <a:latin typeface="+mj-lt"/>
              </a:rPr>
              <a:t>Generate LD mesh with your chosen parameters</a:t>
            </a:r>
          </a:p>
          <a:p>
            <a:pPr marL="800100" lvl="1" indent="-342900" defTabSz="457200">
              <a:spcBef>
                <a:spcPts val="1000"/>
              </a:spcBef>
              <a:buClr>
                <a:srgbClr val="90C226"/>
              </a:buClr>
              <a:buSzPct val="80000"/>
              <a:buFont typeface="Wingdings 3" charset="2"/>
              <a:buChar char=""/>
              <a:defRPr/>
            </a:pPr>
            <a:r>
              <a:rPr lang="en-US" sz="1600" dirty="0" err="1">
                <a:latin typeface="+mj-lt"/>
              </a:rPr>
              <a:t>Param.Offset</a:t>
            </a:r>
            <a:r>
              <a:rPr lang="en-US" sz="1600" dirty="0">
                <a:latin typeface="+mj-lt"/>
              </a:rPr>
              <a:t> = [0,0,0]; or </a:t>
            </a:r>
            <a:r>
              <a:rPr lang="en-US" sz="1600" dirty="0" err="1">
                <a:latin typeface="+mj-lt"/>
              </a:rPr>
              <a:t>Param.Offset</a:t>
            </a:r>
            <a:r>
              <a:rPr lang="en-US" sz="1600" dirty="0">
                <a:latin typeface="+mj-lt"/>
              </a:rPr>
              <a:t> = infoT1;</a:t>
            </a:r>
          </a:p>
          <a:p>
            <a:pPr marL="800100" lvl="1" indent="-342900" defTabSz="457200">
              <a:spcBef>
                <a:spcPts val="1000"/>
              </a:spcBef>
              <a:buClr>
                <a:srgbClr val="90C226"/>
              </a:buClr>
              <a:buSzPct val="80000"/>
              <a:buFont typeface="Wingdings 3" charset="2"/>
              <a:buChar char=""/>
              <a:defRPr/>
            </a:pPr>
            <a:r>
              <a:rPr lang="en-US" sz="1600" dirty="0">
                <a:latin typeface="+mj-lt"/>
              </a:rPr>
              <a:t>Use c</a:t>
            </a:r>
            <a:r>
              <a:rPr kumimoji="0" lang="en-US" sz="1600" b="0" i="0" u="none" strike="noStrike" kern="1200" cap="none" spc="0" normalizeH="0" baseline="0" noProof="0" dirty="0" err="1">
                <a:ln>
                  <a:noFill/>
                </a:ln>
                <a:effectLst/>
                <a:uLnTx/>
                <a:uFillTx/>
                <a:latin typeface="+mj-lt"/>
              </a:rPr>
              <a:t>hange_space_coordinates</a:t>
            </a:r>
            <a:r>
              <a:rPr kumimoji="0" lang="en-US" sz="1600" b="0" i="0" u="none" strike="noStrike" kern="1200" cap="none" spc="0" normalizeH="0" baseline="0" noProof="0" dirty="0">
                <a:ln>
                  <a:noFill/>
                </a:ln>
                <a:effectLst/>
                <a:uLnTx/>
                <a:uFillTx/>
                <a:latin typeface="+mj-lt"/>
              </a:rPr>
              <a:t>() or don’t use it</a:t>
            </a:r>
          </a:p>
          <a:p>
            <a:pPr marL="342900" indent="-342900" defTabSz="457200">
              <a:spcBef>
                <a:spcPts val="1000"/>
              </a:spcBef>
              <a:buClr>
                <a:srgbClr val="90C226"/>
              </a:buClr>
              <a:buSzPct val="80000"/>
              <a:buFont typeface="Wingdings 3" charset="2"/>
              <a:buChar char=""/>
              <a:defRPr/>
            </a:pPr>
            <a:r>
              <a:rPr lang="en-US" dirty="0">
                <a:latin typeface="+mj-lt"/>
              </a:rPr>
              <a:t>In atlas figure, click on the tip of the nose of the mesh</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effectLst/>
                <a:uLnTx/>
                <a:uFillTx/>
                <a:latin typeface="+mj-lt"/>
              </a:rPr>
              <a:t>Note the X, Y, and Z coordinates for those slices</a:t>
            </a:r>
          </a:p>
          <a:p>
            <a:pPr marL="342900" indent="-342900" defTabSz="457200">
              <a:spcBef>
                <a:spcPts val="1000"/>
              </a:spcBef>
              <a:buClr>
                <a:srgbClr val="90C226"/>
              </a:buClr>
              <a:buSzPct val="80000"/>
              <a:buFont typeface="Wingdings 3" charset="2"/>
              <a:buChar char=""/>
              <a:defRPr/>
            </a:pPr>
            <a:r>
              <a:rPr lang="en-US" dirty="0">
                <a:latin typeface="+mj-lt"/>
              </a:rPr>
              <a:t>Repeat the above 2 steps, with different parameters if the X, Y, Z coordinates are not similar</a:t>
            </a:r>
            <a:endParaRPr kumimoji="0" lang="en-US" b="0" i="0" u="none" strike="noStrike" kern="1200" cap="none" spc="0" normalizeH="0" baseline="0" noProof="0" dirty="0">
              <a:ln>
                <a:noFill/>
              </a:ln>
              <a:effectLst/>
              <a:uLnTx/>
              <a:uFillTx/>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Trebuchet MS" panose="020B0603020202020204"/>
                <a:ea typeface="+mj-ea"/>
                <a:cs typeface="+mj-cs"/>
              </a:rPr>
              <a:t>Validating LD Mesh</a:t>
            </a:r>
            <a:r>
              <a:rPr kumimoji="0" lang="en-US" sz="3600" b="0" i="0" u="none" strike="noStrike" kern="1200" cap="none" spc="0" normalizeH="0" noProof="0" dirty="0" smtClean="0">
                <a:ln>
                  <a:noFill/>
                </a:ln>
                <a:solidFill>
                  <a:srgbClr val="FF0000"/>
                </a:solidFill>
                <a:effectLst/>
                <a:uLnTx/>
                <a:uFillTx/>
                <a:latin typeface="Trebuchet MS" panose="020B0603020202020204"/>
                <a:ea typeface="+mj-ea"/>
                <a:cs typeface="+mj-cs"/>
              </a:rPr>
              <a:t> Generation</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24C0116-D1F0-BAA6-E524-F4C1C3BEFF52}"/>
              </a:ext>
            </a:extLst>
          </p:cNvPr>
          <p:cNvPicPr>
            <a:picLocks noChangeAspect="1"/>
          </p:cNvPicPr>
          <p:nvPr/>
        </p:nvPicPr>
        <p:blipFill>
          <a:blip r:embed="rId3"/>
          <a:stretch>
            <a:fillRect/>
          </a:stretch>
        </p:blipFill>
        <p:spPr>
          <a:xfrm>
            <a:off x="310093" y="4678829"/>
            <a:ext cx="5888080" cy="2150361"/>
          </a:xfrm>
          <a:prstGeom prst="rect">
            <a:avLst/>
          </a:prstGeom>
        </p:spPr>
      </p:pic>
      <p:pic>
        <p:nvPicPr>
          <p:cNvPr id="7" name="Picture 6">
            <a:extLst>
              <a:ext uri="{FF2B5EF4-FFF2-40B4-BE49-F238E27FC236}">
                <a16:creationId xmlns:a16="http://schemas.microsoft.com/office/drawing/2014/main" xmlns="" id="{76641825-6F9F-62D1-42E8-F40BE176C1B4}"/>
              </a:ext>
            </a:extLst>
          </p:cNvPr>
          <p:cNvPicPr>
            <a:picLocks noChangeAspect="1"/>
          </p:cNvPicPr>
          <p:nvPr/>
        </p:nvPicPr>
        <p:blipFill>
          <a:blip r:embed="rId4"/>
          <a:stretch>
            <a:fillRect/>
          </a:stretch>
        </p:blipFill>
        <p:spPr>
          <a:xfrm>
            <a:off x="9831777" y="2296093"/>
            <a:ext cx="2360223" cy="2265814"/>
          </a:xfrm>
          <a:prstGeom prst="rect">
            <a:avLst/>
          </a:prstGeom>
        </p:spPr>
      </p:pic>
      <p:pic>
        <p:nvPicPr>
          <p:cNvPr id="9" name="Picture 8">
            <a:extLst>
              <a:ext uri="{FF2B5EF4-FFF2-40B4-BE49-F238E27FC236}">
                <a16:creationId xmlns:a16="http://schemas.microsoft.com/office/drawing/2014/main" xmlns="" id="{B5553814-D040-14CA-B610-7AA0EA8D97D6}"/>
              </a:ext>
            </a:extLst>
          </p:cNvPr>
          <p:cNvPicPr>
            <a:picLocks noChangeAspect="1"/>
          </p:cNvPicPr>
          <p:nvPr/>
        </p:nvPicPr>
        <p:blipFill>
          <a:blip r:embed="rId5"/>
          <a:stretch>
            <a:fillRect/>
          </a:stretch>
        </p:blipFill>
        <p:spPr>
          <a:xfrm>
            <a:off x="9831777" y="4592185"/>
            <a:ext cx="2360223" cy="2265814"/>
          </a:xfrm>
          <a:prstGeom prst="rect">
            <a:avLst/>
          </a:prstGeom>
        </p:spPr>
      </p:pic>
      <p:sp>
        <p:nvSpPr>
          <p:cNvPr id="10" name="TextBox 9">
            <a:extLst>
              <a:ext uri="{FF2B5EF4-FFF2-40B4-BE49-F238E27FC236}">
                <a16:creationId xmlns:a16="http://schemas.microsoft.com/office/drawing/2014/main" xmlns="" id="{6AB649C2-3B7D-E613-988E-4457BBE5F532}"/>
              </a:ext>
            </a:extLst>
          </p:cNvPr>
          <p:cNvSpPr txBox="1"/>
          <p:nvPr/>
        </p:nvSpPr>
        <p:spPr>
          <a:xfrm>
            <a:off x="8279854" y="3013788"/>
            <a:ext cx="1521121"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No CSC</a:t>
            </a:r>
          </a:p>
        </p:txBody>
      </p:sp>
      <p:sp>
        <p:nvSpPr>
          <p:cNvPr id="12" name="TextBox 11">
            <a:extLst>
              <a:ext uri="{FF2B5EF4-FFF2-40B4-BE49-F238E27FC236}">
                <a16:creationId xmlns:a16="http://schemas.microsoft.com/office/drawing/2014/main" xmlns="" id="{B64F6F7B-C405-6083-0820-9BE0D424D00F}"/>
              </a:ext>
            </a:extLst>
          </p:cNvPr>
          <p:cNvSpPr txBox="1"/>
          <p:nvPr/>
        </p:nvSpPr>
        <p:spPr>
          <a:xfrm>
            <a:off x="8302549" y="5196503"/>
            <a:ext cx="1521122" cy="923330"/>
          </a:xfrm>
          <a:prstGeom prst="rect">
            <a:avLst/>
          </a:prstGeom>
          <a:noFill/>
        </p:spPr>
        <p:txBody>
          <a:bodyPr wrap="none" rtlCol="0">
            <a:spAutoFit/>
          </a:bodyPr>
          <a:lstStyle/>
          <a:p>
            <a:pPr algn="ctr"/>
            <a:r>
              <a:rPr lang="en-US" dirty="0"/>
              <a:t>Atlas Volume</a:t>
            </a:r>
          </a:p>
          <a:p>
            <a:pPr algn="ctr"/>
            <a:r>
              <a:rPr lang="en-US" dirty="0"/>
              <a:t>+</a:t>
            </a:r>
          </a:p>
          <a:p>
            <a:pPr algn="ctr"/>
            <a:r>
              <a:rPr lang="en-US" dirty="0"/>
              <a:t>CSC</a:t>
            </a:r>
          </a:p>
        </p:txBody>
      </p:sp>
      <p:sp>
        <p:nvSpPr>
          <p:cNvPr id="14" name="Rectangle 13">
            <a:extLst>
              <a:ext uri="{FF2B5EF4-FFF2-40B4-BE49-F238E27FC236}">
                <a16:creationId xmlns:a16="http://schemas.microsoft.com/office/drawing/2014/main" xmlns="" id="{F1872303-2200-5481-679B-15C9466C1CF2}"/>
              </a:ext>
            </a:extLst>
          </p:cNvPr>
          <p:cNvSpPr/>
          <p:nvPr/>
        </p:nvSpPr>
        <p:spPr>
          <a:xfrm>
            <a:off x="11042842" y="6267888"/>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511C3C26-9AB2-9F90-BDC6-FF12659256C6}"/>
              </a:ext>
            </a:extLst>
          </p:cNvPr>
          <p:cNvSpPr/>
          <p:nvPr/>
        </p:nvSpPr>
        <p:spPr>
          <a:xfrm>
            <a:off x="11045950" y="3947674"/>
            <a:ext cx="489208" cy="34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62B16BC9-FDAB-75D1-3FC8-C830B587D815}"/>
              </a:ext>
            </a:extLst>
          </p:cNvPr>
          <p:cNvSpPr txBox="1"/>
          <p:nvPr/>
        </p:nvSpPr>
        <p:spPr>
          <a:xfrm>
            <a:off x="6198173" y="4637789"/>
            <a:ext cx="1683025" cy="1200329"/>
          </a:xfrm>
          <a:prstGeom prst="rect">
            <a:avLst/>
          </a:prstGeom>
          <a:noFill/>
        </p:spPr>
        <p:txBody>
          <a:bodyPr wrap="none" rtlCol="0">
            <a:spAutoFit/>
          </a:bodyPr>
          <a:lstStyle/>
          <a:p>
            <a:r>
              <a:rPr lang="en-US" dirty="0"/>
              <a:t>Volume </a:t>
            </a:r>
            <a:r>
              <a:rPr lang="en-US" dirty="0" err="1"/>
              <a:t>coords</a:t>
            </a:r>
            <a:endParaRPr lang="en-US" dirty="0"/>
          </a:p>
          <a:p>
            <a:r>
              <a:rPr lang="en-US" dirty="0"/>
              <a:t>X = -1</a:t>
            </a:r>
          </a:p>
          <a:p>
            <a:r>
              <a:rPr lang="en-US" dirty="0"/>
              <a:t>Y = 83</a:t>
            </a:r>
          </a:p>
          <a:p>
            <a:r>
              <a:rPr lang="en-US" dirty="0"/>
              <a:t>Z = -63</a:t>
            </a:r>
          </a:p>
        </p:txBody>
      </p:sp>
      <p:sp>
        <p:nvSpPr>
          <p:cNvPr id="17" name="Rectangle 16">
            <a:extLst>
              <a:ext uri="{FF2B5EF4-FFF2-40B4-BE49-F238E27FC236}">
                <a16:creationId xmlns:a16="http://schemas.microsoft.com/office/drawing/2014/main" xmlns="" id="{2E718A26-7AEA-705D-AA59-A65ABCD7A152}"/>
              </a:ext>
            </a:extLst>
          </p:cNvPr>
          <p:cNvSpPr/>
          <p:nvPr/>
        </p:nvSpPr>
        <p:spPr>
          <a:xfrm>
            <a:off x="6198173" y="4945224"/>
            <a:ext cx="837109" cy="892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DA7867EF-B317-33D1-DFAF-C54E34081F6C}"/>
              </a:ext>
            </a:extLst>
          </p:cNvPr>
          <p:cNvCxnSpPr/>
          <p:nvPr/>
        </p:nvCxnSpPr>
        <p:spPr>
          <a:xfrm flipV="1">
            <a:off x="7035282" y="4105469"/>
            <a:ext cx="4007560" cy="109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D72424B-6677-ADDD-A7E2-B479ABFB023B}"/>
              </a:ext>
            </a:extLst>
          </p:cNvPr>
          <p:cNvCxnSpPr>
            <a:cxnSpLocks/>
            <a:stCxn id="16" idx="2"/>
            <a:endCxn id="14" idx="1"/>
          </p:cNvCxnSpPr>
          <p:nvPr/>
        </p:nvCxnSpPr>
        <p:spPr>
          <a:xfrm>
            <a:off x="7039686" y="5838118"/>
            <a:ext cx="4003156" cy="6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C2A8417-C95F-63BF-DB24-52BA02A7B0C5}"/>
              </a:ext>
            </a:extLst>
          </p:cNvPr>
          <p:cNvSpPr txBox="1"/>
          <p:nvPr/>
        </p:nvSpPr>
        <p:spPr>
          <a:xfrm>
            <a:off x="10612882" y="5295810"/>
            <a:ext cx="1575513" cy="923330"/>
          </a:xfrm>
          <a:prstGeom prst="rect">
            <a:avLst/>
          </a:prstGeom>
          <a:noFill/>
        </p:spPr>
        <p:txBody>
          <a:bodyPr wrap="square" rtlCol="0">
            <a:spAutoFit/>
          </a:bodyPr>
          <a:lstStyle/>
          <a:p>
            <a:r>
              <a:rPr lang="en-US" dirty="0" err="1"/>
              <a:t>Coords</a:t>
            </a:r>
            <a:r>
              <a:rPr lang="en-US" dirty="0"/>
              <a:t> are similar to volume!</a:t>
            </a:r>
          </a:p>
        </p:txBody>
      </p:sp>
    </p:spTree>
    <p:extLst>
      <p:ext uri="{BB962C8B-B14F-4D97-AF65-F5344CB8AC3E}">
        <p14:creationId xmlns:p14="http://schemas.microsoft.com/office/powerpoint/2010/main" val="62823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 name="Slide Number Placeholder 1">
            <a:extLst>
              <a:ext uri="{FF2B5EF4-FFF2-40B4-BE49-F238E27FC236}">
                <a16:creationId xmlns:a16="http://schemas.microsoft.com/office/drawing/2014/main" xmlns=""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xmlns="" id="{2A0170FF-A89B-47A1-9941-71182AFCD33A}"/>
              </a:ext>
            </a:extLst>
          </p:cNvPr>
          <p:cNvPicPr>
            <a:picLocks noChangeAspect="1"/>
          </p:cNvPicPr>
          <p:nvPr/>
        </p:nvPicPr>
        <p:blipFill>
          <a:blip r:embed="rId2"/>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flipV="1">
            <a:off x="8238565" y="4440233"/>
            <a:ext cx="1242763" cy="20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BBDBF267-8B80-AF4A-5F40-34E35EC0F7B9}"/>
              </a:ext>
            </a:extLst>
          </p:cNvPr>
          <p:cNvPicPr>
            <a:picLocks noChangeAspect="1"/>
          </p:cNvPicPr>
          <p:nvPr/>
        </p:nvPicPr>
        <p:blipFill>
          <a:blip r:embed="rId3"/>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p>
        </p:txBody>
      </p:sp>
      <p:pic>
        <p:nvPicPr>
          <p:cNvPr id="8" name="Picture 7"/>
          <p:cNvPicPr>
            <a:picLocks noChangeAspect="1"/>
          </p:cNvPicPr>
          <p:nvPr/>
        </p:nvPicPr>
        <p:blipFill>
          <a:blip r:embed="rId4"/>
          <a:stretch>
            <a:fillRect/>
          </a:stretch>
        </p:blipFill>
        <p:spPr>
          <a:xfrm>
            <a:off x="0" y="4851285"/>
            <a:ext cx="4132729" cy="2007114"/>
          </a:xfrm>
          <a:prstGeom prst="rect">
            <a:avLst/>
          </a:prstGeom>
        </p:spPr>
      </p:pic>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xmlns=""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mj-lt"/>
                <a:cs typeface="Arial" panose="020B0604020202020204" pitchFamily="34" charset="0"/>
              </a:rPr>
              <a:t>AlignMe</a:t>
            </a:r>
            <a:r>
              <a:rPr lang="en-US" b="1" dirty="0">
                <a:latin typeface="+mj-lt"/>
                <a:cs typeface="Arial" panose="020B0604020202020204" pitchFamily="34" charset="0"/>
              </a:rPr>
              <a:t> allows for the user to scale the mesh to participant specific space by using</a:t>
            </a:r>
          </a:p>
          <a:p>
            <a:pPr lvl="1"/>
            <a:r>
              <a:rPr lang="en-US" b="1" dirty="0">
                <a:solidFill>
                  <a:srgbClr val="FF0000"/>
                </a:solidFill>
                <a:latin typeface="+mj-lt"/>
                <a:cs typeface="Arial" panose="020B0604020202020204" pitchFamily="34" charset="0"/>
              </a:rPr>
              <a:t>Participant Head Circumference</a:t>
            </a:r>
          </a:p>
          <a:p>
            <a:pPr lvl="1"/>
            <a:r>
              <a:rPr lang="en-US" b="1" dirty="0">
                <a:solidFill>
                  <a:srgbClr val="FF0000"/>
                </a:solidFill>
                <a:latin typeface="+mj-lt"/>
                <a:cs typeface="Arial" panose="020B0604020202020204" pitchFamily="34" charset="0"/>
              </a:rPr>
              <a:t>Participant Z line distance (nasion to inion)</a:t>
            </a:r>
          </a:p>
          <a:p>
            <a:r>
              <a:rPr lang="en-US" b="1" dirty="0">
                <a:latin typeface="+mj-lt"/>
                <a:cs typeface="Arial" panose="020B0604020202020204" pitchFamily="34" charset="0"/>
              </a:rPr>
              <a:t>These are contained within the Atlas Scaling box</a:t>
            </a:r>
          </a:p>
          <a:p>
            <a:endParaRPr lang="en-US" b="1" dirty="0">
              <a:latin typeface="+mj-lt"/>
              <a:cs typeface="Arial" panose="020B0604020202020204" pitchFamily="34" charset="0"/>
            </a:endParaRPr>
          </a:p>
          <a:p>
            <a:r>
              <a:rPr lang="en-US" b="1" dirty="0">
                <a:latin typeface="+mj-lt"/>
                <a:cs typeface="Arial" panose="020B0604020202020204" pitchFamily="34" charset="0"/>
              </a:rPr>
              <a:t>Additionally, to facilitate easier alignment for participant specific situations, photos of the </a:t>
            </a:r>
            <a:r>
              <a:rPr lang="en-US" b="1" dirty="0" err="1">
                <a:latin typeface="+mj-lt"/>
                <a:cs typeface="Arial" panose="020B0604020202020204" pitchFamily="34" charset="0"/>
              </a:rPr>
              <a:t>capfit</a:t>
            </a:r>
            <a:r>
              <a:rPr lang="en-US" b="1" dirty="0">
                <a:latin typeface="+mj-lt"/>
                <a:cs typeface="Arial" panose="020B0604020202020204" pitchFamily="34" charset="0"/>
              </a:rPr>
              <a:t> can be utilized, and will show up where the Brain Light Lab logo is located on the GUI</a:t>
            </a:r>
          </a:p>
          <a:p>
            <a:pPr lvl="1"/>
            <a:r>
              <a:rPr lang="en-US" b="1" dirty="0">
                <a:solidFill>
                  <a:srgbClr val="228B22"/>
                </a:solidFill>
                <a:latin typeface="+mj-lt"/>
                <a:cs typeface="Arial" panose="020B0604020202020204" pitchFamily="34" charset="0"/>
              </a:rPr>
              <a:t>Rotate CW, Rotate CCW: rotates photo</a:t>
            </a:r>
          </a:p>
          <a:p>
            <a:pPr lvl="1"/>
            <a:r>
              <a:rPr lang="en-US" b="1" dirty="0">
                <a:solidFill>
                  <a:srgbClr val="228B22"/>
                </a:solidFill>
                <a:latin typeface="+mj-lt"/>
                <a:cs typeface="Arial" panose="020B0604020202020204" pitchFamily="34" charset="0"/>
              </a:rPr>
              <a:t>Previous, Next: scroll through available photos</a:t>
            </a:r>
          </a:p>
          <a:p>
            <a:endParaRPr lang="en-US" b="1" dirty="0">
              <a:latin typeface="+mj-lt"/>
              <a:cs typeface="Arial" panose="020B0604020202020204" pitchFamily="34" charset="0"/>
            </a:endParaRPr>
          </a:p>
          <a:p>
            <a:r>
              <a:rPr lang="en-US" b="1" dirty="0">
                <a:latin typeface="+mj-lt"/>
                <a:cs typeface="Arial" panose="020B0604020202020204" pitchFamily="34" charset="0"/>
              </a:rPr>
              <a:t>Participant photos can be loaded in by setting the path to the directory containing photos. </a:t>
            </a:r>
            <a:r>
              <a:rPr lang="en-US" b="1" dirty="0" err="1">
                <a:latin typeface="+mj-lt"/>
                <a:cs typeface="Arial" panose="020B0604020202020204" pitchFamily="34" charset="0"/>
              </a:rPr>
              <a:t>AlignMe</a:t>
            </a:r>
            <a:r>
              <a:rPr lang="en-US" b="1" dirty="0">
                <a:latin typeface="+mj-lt"/>
                <a:cs typeface="Arial" panose="020B0604020202020204" pitchFamily="34" charset="0"/>
              </a:rPr>
              <a:t> will pull all files of the designated image type</a:t>
            </a:r>
          </a:p>
          <a:p>
            <a:pPr lvl="1"/>
            <a:r>
              <a:rPr lang="en-US" b="1" dirty="0">
                <a:latin typeface="+mj-lt"/>
                <a:cs typeface="Arial" panose="020B0604020202020204" pitchFamily="34" charset="0"/>
              </a:rPr>
              <a:t>Path to photos: </a:t>
            </a:r>
            <a:r>
              <a:rPr lang="en-US" b="1" dirty="0" err="1">
                <a:latin typeface="+mj-lt"/>
                <a:cs typeface="Arial" panose="020B0604020202020204" pitchFamily="34" charset="0"/>
              </a:rPr>
              <a:t>ds.dI.photopath</a:t>
            </a:r>
            <a:endParaRPr lang="en-US" b="1" dirty="0">
              <a:latin typeface="+mj-lt"/>
              <a:cs typeface="Arial" panose="020B0604020202020204" pitchFamily="34" charset="0"/>
            </a:endParaRPr>
          </a:p>
          <a:p>
            <a:pPr lvl="1"/>
            <a:r>
              <a:rPr lang="en-US" b="1" dirty="0">
                <a:latin typeface="+mj-lt"/>
                <a:cs typeface="Arial" panose="020B0604020202020204" pitchFamily="34" charset="0"/>
              </a:rPr>
              <a:t>Type of image: </a:t>
            </a:r>
            <a:r>
              <a:rPr lang="en-US" b="1" dirty="0" err="1">
                <a:latin typeface="+mj-lt"/>
                <a:cs typeface="Arial" panose="020B0604020202020204" pitchFamily="34" charset="0"/>
              </a:rPr>
              <a:t>ds.dI.imageType</a:t>
            </a:r>
            <a:endParaRPr lang="en-US" b="1" dirty="0">
              <a:latin typeface="+mj-lt"/>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0"/>
            <a:ext cx="6707057" cy="2347961"/>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latin typeface="+mj-lt"/>
                <a:cs typeface="Arial" panose="020B0604020202020204" pitchFamily="34" charset="0"/>
              </a:rPr>
              <a:t>Note: The following 19 slides are an in-depth tutorial on how to use the </a:t>
            </a:r>
            <a:r>
              <a:rPr lang="en-US" sz="1600" dirty="0" err="1">
                <a:latin typeface="+mj-lt"/>
                <a:cs typeface="Arial" panose="020B0604020202020204" pitchFamily="34" charset="0"/>
              </a:rPr>
              <a:t>AlignMe</a:t>
            </a:r>
            <a:r>
              <a:rPr lang="en-US" sz="1600" dirty="0">
                <a:latin typeface="+mj-lt"/>
                <a:cs typeface="Arial" panose="020B0604020202020204" pitchFamily="34" charset="0"/>
              </a:rPr>
              <a:t> app</a:t>
            </a:r>
          </a:p>
          <a:p>
            <a:pPr lvl="1"/>
            <a:r>
              <a:rPr lang="en-US" sz="1400" dirty="0">
                <a:latin typeface="+mj-lt"/>
                <a:cs typeface="Arial" panose="020B0604020202020204" pitchFamily="34" charset="0"/>
              </a:rPr>
              <a:t>The mesh will not be scaled in this tutorial</a:t>
            </a:r>
          </a:p>
          <a:p>
            <a:pPr lvl="1"/>
            <a:r>
              <a:rPr lang="en-US" sz="1400" dirty="0">
                <a:latin typeface="+mj-lt"/>
                <a:cs typeface="Arial" panose="020B0604020202020204" pitchFamily="34" charset="0"/>
              </a:rPr>
              <a:t>There will not be any participant photos in this tutorial</a:t>
            </a:r>
          </a:p>
          <a:p>
            <a:r>
              <a:rPr lang="en-US" sz="1600" dirty="0">
                <a:latin typeface="+mj-lt"/>
                <a:cs typeface="Arial" panose="020B0604020202020204" pitchFamily="34" charset="0"/>
              </a:rPr>
              <a:t>You can find the following slides in a standalone tutorial titled: </a:t>
            </a:r>
            <a:r>
              <a:rPr lang="en-US" sz="1600" dirty="0" err="1">
                <a:latin typeface="+mj-lt"/>
                <a:cs typeface="Arial" panose="020B0604020202020204" pitchFamily="34" charset="0"/>
              </a:rPr>
              <a:t>NeuroDOT_Tutorial_AlignMe</a:t>
            </a:r>
            <a:endParaRPr lang="en-US" sz="1600" dirty="0">
              <a:latin typeface="+mj-lt"/>
              <a:cs typeface="Arial" panose="020B0604020202020204" pitchFamily="34" charset="0"/>
            </a:endParaRPr>
          </a:p>
          <a:p>
            <a:pPr lvl="1"/>
            <a:r>
              <a:rPr lang="en-US" sz="1400" dirty="0">
                <a:latin typeface="+mj-lt"/>
                <a:cs typeface="Arial" panose="020B0604020202020204" pitchFamily="34" charset="0"/>
              </a:rPr>
              <a:t>Tutorial can be found in the Documentation/Scripts folder of the </a:t>
            </a:r>
            <a:r>
              <a:rPr lang="en-US" sz="1400" dirty="0" err="1">
                <a:latin typeface="+mj-lt"/>
                <a:cs typeface="Arial" panose="020B0604020202020204" pitchFamily="34" charset="0"/>
              </a:rPr>
              <a:t>NeuroDOT</a:t>
            </a:r>
            <a:r>
              <a:rPr lang="en-US" sz="1400" dirty="0">
                <a:latin typeface="+mj-lt"/>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xmlns=""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the view to locate the pad</a:t>
            </a:r>
          </a:p>
          <a:p>
            <a:pPr lvl="1"/>
            <a:r>
              <a:rPr lang="en-US" b="1" dirty="0">
                <a:latin typeface="+mj-lt"/>
                <a:cs typeface="Arial" panose="020B0604020202020204" pitchFamily="34" charset="0"/>
              </a:rPr>
              <a:t>The pad is the grid comprised of red and blue spheres or cylinders</a:t>
            </a:r>
          </a:p>
          <a:p>
            <a:pPr lvl="1"/>
            <a:r>
              <a:rPr lang="en-US" b="1" dirty="0">
                <a:latin typeface="+mj-lt"/>
                <a:cs typeface="Arial" panose="020B0604020202020204" pitchFamily="34" charset="0"/>
              </a:rPr>
              <a:t>Sometimes the pad may be sitting inside of the mesh upon startup</a:t>
            </a:r>
          </a:p>
          <a:p>
            <a:r>
              <a:rPr lang="en-US" b="1" dirty="0">
                <a:latin typeface="+mj-lt"/>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xmlns=""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4919852" cy="4758250"/>
          </a:xfrm>
        </p:spPr>
        <p:txBody>
          <a:bodyPr>
            <a:normAutofit/>
          </a:bodyPr>
          <a:lstStyle/>
          <a:p>
            <a:r>
              <a:rPr lang="en-US" b="1" dirty="0">
                <a:latin typeface="+mj-lt"/>
                <a:cs typeface="Arial" panose="020B0604020202020204" pitchFamily="34" charset="0"/>
              </a:rPr>
              <a:t>Reset the pad to behind the mesh to visualize it</a:t>
            </a:r>
          </a:p>
          <a:p>
            <a:pPr lvl="1"/>
            <a:r>
              <a:rPr lang="en-US" b="1" dirty="0">
                <a:latin typeface="+mj-lt"/>
                <a:cs typeface="Arial" panose="020B0604020202020204" pitchFamily="34" charset="0"/>
              </a:rPr>
              <a:t>This is a visual pad which covers the occipital lobe and sits on the posterior surface of the mesh</a:t>
            </a:r>
          </a:p>
          <a:p>
            <a:r>
              <a:rPr lang="en-US" b="1" dirty="0">
                <a:latin typeface="+mj-lt"/>
                <a:cs typeface="Arial" panose="020B0604020202020204" pitchFamily="34" charset="0"/>
              </a:rPr>
              <a:t>Notice that the values changed for dx, </a:t>
            </a:r>
            <a:r>
              <a:rPr lang="en-US" b="1" dirty="0" err="1">
                <a:latin typeface="+mj-lt"/>
                <a:cs typeface="Arial" panose="020B0604020202020204" pitchFamily="34" charset="0"/>
              </a:rPr>
              <a:t>dy</a:t>
            </a:r>
            <a:r>
              <a:rPr lang="en-US" b="1" dirty="0">
                <a:latin typeface="+mj-lt"/>
                <a:cs typeface="Arial" panose="020B0604020202020204" pitchFamily="34" charset="0"/>
              </a:rPr>
              <a:t>, and </a:t>
            </a:r>
            <a:r>
              <a:rPr lang="en-US" b="1" dirty="0" err="1">
                <a:latin typeface="+mj-lt"/>
                <a:cs typeface="Arial" panose="020B0604020202020204" pitchFamily="34" charset="0"/>
              </a:rPr>
              <a:t>dz</a:t>
            </a:r>
            <a:endParaRPr lang="en-US" b="1" dirty="0">
              <a:latin typeface="+mj-lt"/>
              <a:cs typeface="Arial" panose="020B0604020202020204" pitchFamily="34" charset="0"/>
            </a:endParaRPr>
          </a:p>
          <a:p>
            <a:pPr lvl="1"/>
            <a:r>
              <a:rPr lang="en-US" b="1" dirty="0">
                <a:latin typeface="+mj-lt"/>
                <a:cs typeface="Arial" panose="020B0604020202020204" pitchFamily="34" charset="0"/>
              </a:rPr>
              <a:t>These are the changes in x, y, and z from the original position of the pad when </a:t>
            </a:r>
            <a:r>
              <a:rPr lang="en-US" b="1" dirty="0" err="1">
                <a:latin typeface="+mj-lt"/>
                <a:cs typeface="Arial" panose="020B0604020202020204" pitchFamily="34" charset="0"/>
              </a:rPr>
              <a:t>AlignMe</a:t>
            </a:r>
            <a:r>
              <a:rPr lang="en-US" b="1" dirty="0">
                <a:latin typeface="+mj-lt"/>
                <a:cs typeface="Arial" panose="020B0604020202020204" pitchFamily="34" charset="0"/>
              </a:rPr>
              <a:t> was initialized</a:t>
            </a:r>
          </a:p>
          <a:p>
            <a:pPr lvl="1"/>
            <a:r>
              <a:rPr lang="en-US" b="1" dirty="0">
                <a:latin typeface="+mj-lt"/>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xmlns=""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xmlns=""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Hit “XZ View” to navigate to a view which covers the back of the mesh</a:t>
            </a:r>
          </a:p>
          <a:p>
            <a:r>
              <a:rPr lang="en-US" b="1" dirty="0">
                <a:latin typeface="+mj-lt"/>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xmlns=""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xmlns=""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https://github.com/nirfaster/NIRFASTer</a:t>
            </a:r>
            <a:r>
              <a:rPr kumimoji="0" lang="en-US" sz="18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36768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xmlns=""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mj-lt"/>
                <a:cs typeface="Arial" panose="020B0604020202020204" pitchFamily="34" charset="0"/>
              </a:rPr>
              <a:t>Rotate the pad by modifying, x rot, y rot, or z rot, with the angle IN DEGREES that you want to rotate the pad by</a:t>
            </a:r>
          </a:p>
          <a:p>
            <a:pPr lvl="1"/>
            <a:r>
              <a:rPr lang="en-US" b="1" dirty="0">
                <a:latin typeface="+mj-lt"/>
                <a:cs typeface="Arial" panose="020B0604020202020204" pitchFamily="34" charset="0"/>
              </a:rPr>
              <a:t>Here we rotate the pad around the x axis by 90 degrees, x rot = -90</a:t>
            </a:r>
          </a:p>
          <a:p>
            <a:r>
              <a:rPr lang="en-US" b="1" dirty="0">
                <a:latin typeface="+mj-lt"/>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mj-lt"/>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mj-lt"/>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xmlns=""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xmlns=""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xmlns=""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xmlns=""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xmlns=""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xmlns=""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xmlns=""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xmlns=""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xmlns=""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xmlns=""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mj-lt"/>
                <a:cs typeface="Arial" panose="020B0604020202020204" pitchFamily="34" charset="0"/>
              </a:rPr>
              <a:t>Instead of using cylinders to denote the optodes, there’s an option for using spheres. Simply, flip the switch</a:t>
            </a:r>
          </a:p>
          <a:p>
            <a:pPr lvl="1"/>
            <a:r>
              <a:rPr lang="en-US" b="1" dirty="0">
                <a:latin typeface="+mj-lt"/>
                <a:cs typeface="Arial" panose="020B0604020202020204" pitchFamily="34" charset="0"/>
              </a:rPr>
              <a:t>Switch is located above the “Atlas Scaling” box</a:t>
            </a:r>
          </a:p>
          <a:p>
            <a:pPr lvl="1"/>
            <a:r>
              <a:rPr lang="en-US" b="1" dirty="0">
                <a:latin typeface="+mj-lt"/>
                <a:cs typeface="Arial" panose="020B0604020202020204" pitchFamily="34" charset="0"/>
              </a:rPr>
              <a:t>Future versions of </a:t>
            </a:r>
            <a:r>
              <a:rPr lang="en-US" b="1" dirty="0" err="1">
                <a:latin typeface="+mj-lt"/>
                <a:cs typeface="Arial" panose="020B0604020202020204" pitchFamily="34" charset="0"/>
              </a:rPr>
              <a:t>AlignMe</a:t>
            </a:r>
            <a:r>
              <a:rPr lang="en-US" b="1" dirty="0">
                <a:latin typeface="+mj-lt"/>
                <a:cs typeface="Arial" panose="020B0604020202020204" pitchFamily="34" charset="0"/>
              </a:rPr>
              <a:t> will allow for the user to specify spheres or cylinders as an input in the </a:t>
            </a:r>
            <a:r>
              <a:rPr lang="en-US" b="1" dirty="0" err="1">
                <a:latin typeface="+mj-lt"/>
                <a:cs typeface="Arial" panose="020B0604020202020204" pitchFamily="34" charset="0"/>
              </a:rPr>
              <a:t>DataStorage</a:t>
            </a:r>
            <a:r>
              <a:rPr lang="en-US" b="1" dirty="0">
                <a:latin typeface="+mj-lt"/>
                <a:cs typeface="Arial" panose="020B0604020202020204" pitchFamily="34" charset="0"/>
              </a:rPr>
              <a:t> handle class</a:t>
            </a:r>
          </a:p>
          <a:p>
            <a:r>
              <a:rPr lang="en-US" b="1" dirty="0">
                <a:latin typeface="+mj-lt"/>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mj-lt"/>
                <a:cs typeface="Arial" panose="020B0604020202020204" pitchFamily="34" charset="0"/>
              </a:rPr>
              <a:t>Additionally, to better view the optode numbers, click the “Turn Optode Labels On/Off” button</a:t>
            </a:r>
          </a:p>
          <a:p>
            <a:pPr lvl="1"/>
            <a:r>
              <a:rPr lang="en-US" b="1" dirty="0">
                <a:latin typeface="+mj-lt"/>
                <a:cs typeface="Arial" panose="020B0604020202020204" pitchFamily="34" charset="0"/>
              </a:rPr>
              <a:t>If no numbers, button displays: Turn Optode Labels On</a:t>
            </a:r>
          </a:p>
          <a:p>
            <a:pPr lvl="1"/>
            <a:r>
              <a:rPr lang="en-US" b="1" dirty="0">
                <a:latin typeface="+mj-lt"/>
                <a:cs typeface="Arial" panose="020B0604020202020204" pitchFamily="34" charset="0"/>
              </a:rPr>
              <a:t>If numbers, button displays: Turn Optode Labels Off</a:t>
            </a:r>
          </a:p>
          <a:p>
            <a:r>
              <a:rPr lang="en-US" b="1" dirty="0">
                <a:latin typeface="+mj-lt"/>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Adjust the “Scale” to change the distance between optodes</a:t>
            </a:r>
          </a:p>
          <a:p>
            <a:r>
              <a:rPr lang="en-US" b="1" dirty="0">
                <a:latin typeface="+mj-lt"/>
                <a:cs typeface="Arial" panose="020B0604020202020204" pitchFamily="34" charset="0"/>
              </a:rPr>
              <a:t>Recommended Scale = 1.1</a:t>
            </a:r>
          </a:p>
          <a:p>
            <a:r>
              <a:rPr lang="en-US" b="1" dirty="0">
                <a:latin typeface="+mj-lt"/>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xmlns=""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The bottom row of optodes should line up with the very top of the ear.</a:t>
            </a:r>
          </a:p>
          <a:p>
            <a:r>
              <a:rPr lang="en-US" b="1" dirty="0">
                <a:latin typeface="+mj-lt"/>
                <a:cs typeface="Arial" panose="020B0604020202020204" pitchFamily="34" charset="0"/>
              </a:rPr>
              <a:t>Adjust “</a:t>
            </a:r>
            <a:r>
              <a:rPr lang="en-US" b="1" dirty="0" err="1">
                <a:latin typeface="+mj-lt"/>
                <a:cs typeface="Arial" panose="020B0604020202020204" pitchFamily="34" charset="0"/>
              </a:rPr>
              <a:t>dz</a:t>
            </a:r>
            <a:r>
              <a:rPr lang="en-US" b="1" dirty="0">
                <a:latin typeface="+mj-lt"/>
                <a:cs typeface="Arial" panose="020B0604020202020204" pitchFamily="34" charset="0"/>
              </a:rPr>
              <a:t>” to do this</a:t>
            </a:r>
          </a:p>
          <a:p>
            <a:pPr lvl="1"/>
            <a:r>
              <a:rPr lang="en-US" b="1" dirty="0">
                <a:latin typeface="+mj-lt"/>
                <a:cs typeface="Arial" panose="020B0604020202020204" pitchFamily="34" charset="0"/>
              </a:rPr>
              <a:t>Changed from -70.24 to -60.24</a:t>
            </a:r>
          </a:p>
          <a:p>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dz</a:t>
            </a:r>
            <a:r>
              <a:rPr lang="en-US" b="1" dirty="0">
                <a:latin typeface="+mj-lt"/>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xmlns=""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Change to “YZ view”</a:t>
            </a:r>
          </a:p>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xmlns=""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mj-lt"/>
                <a:cs typeface="Arial" panose="020B0604020202020204" pitchFamily="34" charset="0"/>
              </a:rPr>
              <a:t>Visualization check</a:t>
            </a:r>
          </a:p>
          <a:p>
            <a:pPr lvl="1"/>
            <a:r>
              <a:rPr lang="en-US" b="1" dirty="0">
                <a:latin typeface="+mj-lt"/>
                <a:cs typeface="Arial" panose="020B0604020202020204" pitchFamily="34" charset="0"/>
              </a:rPr>
              <a:t>The pad should be no more than 10mm away from the mesh</a:t>
            </a:r>
          </a:p>
          <a:p>
            <a:pPr lvl="1"/>
            <a:r>
              <a:rPr lang="en-US" b="1" dirty="0">
                <a:latin typeface="+mj-lt"/>
                <a:cs typeface="Arial" panose="020B0604020202020204" pitchFamily="34" charset="0"/>
              </a:rPr>
              <a:t>Let’s move it closer</a:t>
            </a:r>
          </a:p>
          <a:p>
            <a:r>
              <a:rPr lang="en-US" b="1" dirty="0" err="1">
                <a:latin typeface="+mj-lt"/>
                <a:cs typeface="Arial" panose="020B0604020202020204" pitchFamily="34" charset="0"/>
              </a:rPr>
              <a:t>dy</a:t>
            </a:r>
            <a:r>
              <a:rPr lang="en-US" b="1" dirty="0">
                <a:latin typeface="+mj-lt"/>
                <a:cs typeface="Arial" panose="020B0604020202020204" pitchFamily="34" charset="0"/>
              </a:rPr>
              <a:t> changed from -147.8 to -120.8</a:t>
            </a:r>
          </a:p>
          <a:p>
            <a:pPr lvl="1"/>
            <a:r>
              <a:rPr lang="en-US" b="1" dirty="0">
                <a:latin typeface="+mj-lt"/>
                <a:cs typeface="Arial" panose="020B0604020202020204" pitchFamily="34" charset="0"/>
              </a:rPr>
              <a:t>To update the array after changing any value in the Array Alignment box, such as </a:t>
            </a:r>
            <a:r>
              <a:rPr lang="en-US" b="1" dirty="0" err="1">
                <a:latin typeface="+mj-lt"/>
                <a:cs typeface="Arial" panose="020B0604020202020204" pitchFamily="34" charset="0"/>
              </a:rPr>
              <a:t>dy</a:t>
            </a:r>
            <a:r>
              <a:rPr lang="en-US" b="1" dirty="0">
                <a:latin typeface="+mj-lt"/>
                <a:cs typeface="Arial" panose="020B0604020202020204" pitchFamily="34" charset="0"/>
              </a:rPr>
              <a:t>: simply hit enter, tab, or click somewhere else on the app</a:t>
            </a:r>
          </a:p>
          <a:p>
            <a:r>
              <a:rPr lang="en-US" b="1" dirty="0">
                <a:latin typeface="+mj-lt"/>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xmlns=""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mj-lt"/>
                <a:cs typeface="Arial" panose="020B0604020202020204" pitchFamily="34" charset="0"/>
              </a:rPr>
              <a:t>One last visualization check</a:t>
            </a:r>
          </a:p>
          <a:p>
            <a:pPr lvl="1"/>
            <a:r>
              <a:rPr lang="en-US" b="1" dirty="0">
                <a:latin typeface="+mj-lt"/>
                <a:cs typeface="Arial" panose="020B0604020202020204" pitchFamily="34" charset="0"/>
              </a:rPr>
              <a:t>Hit “XY View”</a:t>
            </a:r>
          </a:p>
          <a:p>
            <a:r>
              <a:rPr lang="en-US" b="1" dirty="0">
                <a:latin typeface="+mj-lt"/>
                <a:cs typeface="Arial" panose="020B0604020202020204" pitchFamily="34" charset="0"/>
              </a:rPr>
              <a:t>We can move the pad slightly closer. Let’s adjust “</a:t>
            </a:r>
            <a:r>
              <a:rPr lang="en-US" b="1" dirty="0" err="1">
                <a:latin typeface="+mj-lt"/>
                <a:cs typeface="Arial" panose="020B0604020202020204" pitchFamily="34" charset="0"/>
              </a:rPr>
              <a:t>dy</a:t>
            </a:r>
            <a:r>
              <a:rPr lang="en-US" b="1" dirty="0">
                <a:latin typeface="+mj-lt"/>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xmlns=""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Dy changed from -120.8 to -115.8</a:t>
            </a:r>
          </a:p>
          <a:p>
            <a:r>
              <a:rPr lang="en-US" b="1" dirty="0">
                <a:latin typeface="+mj-lt"/>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sp>
        <p:nvSpPr>
          <p:cNvPr id="8" name="Rectangle 7">
            <a:extLst>
              <a:ext uri="{FF2B5EF4-FFF2-40B4-BE49-F238E27FC236}">
                <a16:creationId xmlns:a16="http://schemas.microsoft.com/office/drawing/2014/main" xmlns=""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xmlns=""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3" name="Rectangle 12">
            <a:extLst>
              <a:ext uri="{FF2B5EF4-FFF2-40B4-BE49-F238E27FC236}">
                <a16:creationId xmlns:a16="http://schemas.microsoft.com/office/drawing/2014/main" xmlns=""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5" name="Rectangle 14">
            <a:extLst>
              <a:ext uri="{FF2B5EF4-FFF2-40B4-BE49-F238E27FC236}">
                <a16:creationId xmlns:a16="http://schemas.microsoft.com/office/drawing/2014/main" xmlns=""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7" name="Rectangle 16">
            <a:extLst>
              <a:ext uri="{FF2B5EF4-FFF2-40B4-BE49-F238E27FC236}">
                <a16:creationId xmlns:a16="http://schemas.microsoft.com/office/drawing/2014/main" xmlns=""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8" name="Rectangle 17">
            <a:extLst>
              <a:ext uri="{FF2B5EF4-FFF2-40B4-BE49-F238E27FC236}">
                <a16:creationId xmlns:a16="http://schemas.microsoft.com/office/drawing/2014/main" xmlns=""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xmlns=""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Looks good! Now time to relax the grid onto the mesh</a:t>
            </a:r>
          </a:p>
          <a:p>
            <a:r>
              <a:rPr lang="en-US" b="1" dirty="0">
                <a:latin typeface="+mj-lt"/>
                <a:cs typeface="Arial" panose="020B0604020202020204" pitchFamily="34" charset="0"/>
              </a:rPr>
              <a:t>Hit the “Relax Array” button</a:t>
            </a:r>
          </a:p>
          <a:p>
            <a:r>
              <a:rPr lang="en-US" b="1" dirty="0">
                <a:latin typeface="+mj-lt"/>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xmlns=""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03700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rPr>
              <a:t>If it isn’t</a:t>
            </a:r>
            <a:r>
              <a:rPr lang="en-US" sz="1600" dirty="0">
                <a:solidFill>
                  <a:prstClr val="white">
                    <a:lumMod val="75000"/>
                    <a:lumOff val="25000"/>
                  </a:prstClr>
                </a:solidFill>
                <a:latin typeface="Trebuchet MS" panose="020B0603020202020204"/>
              </a:rPr>
              <a:t> already in your path, you must add it to your path</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16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dirty="0">
                <a:solidFill>
                  <a:prstClr val="white">
                    <a:lumMod val="75000"/>
                    <a:lumOff val="25000"/>
                  </a:prstClr>
                </a:solidFill>
                <a:latin typeface="Trebuchet MS" panose="020B0603020202020204"/>
                <a:sym typeface="Wingdings" panose="05000000000000000000" pitchFamily="2" charset="2"/>
              </a:rPr>
              <a:t></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Now you can save outputs directly to your output directory</a:t>
            </a:r>
            <a:endPar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a16="http://schemas.microsoft.com/office/drawing/2014/main" xmlns=""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40539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Once optodes are relaxed onto the mesh, a dialogue box will show up on the </a:t>
            </a:r>
            <a:r>
              <a:rPr lang="en-US" b="1" dirty="0" err="1">
                <a:latin typeface="+mj-lt"/>
                <a:cs typeface="Arial" panose="020B0604020202020204" pitchFamily="34" charset="0"/>
              </a:rPr>
              <a:t>AlignMe</a:t>
            </a:r>
            <a:r>
              <a:rPr lang="en-US" b="1" dirty="0">
                <a:latin typeface="+mj-lt"/>
                <a:cs typeface="Arial" panose="020B0604020202020204" pitchFamily="34" charset="0"/>
              </a:rPr>
              <a:t> app</a:t>
            </a:r>
          </a:p>
          <a:p>
            <a:r>
              <a:rPr lang="en-US" b="1" dirty="0">
                <a:latin typeface="+mj-lt"/>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mj-lt"/>
                <a:cs typeface="Arial" panose="020B0604020202020204" pitchFamily="34" charset="0"/>
              </a:rPr>
              <a:t>To save the new optode locations to your </a:t>
            </a:r>
            <a:r>
              <a:rPr lang="en-US" b="1" dirty="0" smtClean="0">
                <a:latin typeface="+mj-lt"/>
                <a:cs typeface="Arial" panose="020B0604020202020204" pitchFamily="34" charset="0"/>
              </a:rPr>
              <a:t>MATLAB </a:t>
            </a:r>
            <a:r>
              <a:rPr lang="en-US" b="1" dirty="0">
                <a:latin typeface="+mj-lt"/>
                <a:cs typeface="Arial" panose="020B0604020202020204" pitchFamily="34" charset="0"/>
              </a:rPr>
              <a:t>workspace, hit the “Save Alignment” button</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xmlns=""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mj-lt"/>
                <a:cs typeface="Arial"/>
              </a:rPr>
              <a:t>Sometimes, when clicking the “Save Alignment” button, the error shown on the right occurs</a:t>
            </a:r>
          </a:p>
          <a:p>
            <a:pPr lvl="1"/>
            <a:r>
              <a:rPr lang="en-US" b="1" dirty="0">
                <a:latin typeface="+mj-lt"/>
                <a:cs typeface="Arial"/>
              </a:rPr>
              <a:t>Usually this is due to clicking the button multiple times before the app has finished running</a:t>
            </a:r>
            <a:endParaRPr lang="en-US" b="1" dirty="0">
              <a:latin typeface="+mj-lt"/>
              <a:cs typeface="Arial" panose="020B0604020202020204" pitchFamily="34" charset="0"/>
            </a:endParaRPr>
          </a:p>
          <a:p>
            <a:r>
              <a:rPr lang="en-US" b="1" dirty="0">
                <a:latin typeface="+mj-lt"/>
                <a:cs typeface="Arial"/>
              </a:rPr>
              <a:t>To fix, just select 'Save Alignment' again </a:t>
            </a:r>
          </a:p>
          <a:p>
            <a:pPr lvl="1"/>
            <a:r>
              <a:rPr lang="en-US" b="1" dirty="0">
                <a:latin typeface="+mj-lt"/>
                <a:cs typeface="Arial"/>
              </a:rPr>
              <a:t>Make sure you only click once</a:t>
            </a:r>
          </a:p>
          <a:p>
            <a:pPr lvl="1"/>
            <a:r>
              <a:rPr lang="en-US" b="1" dirty="0">
                <a:latin typeface="+mj-lt"/>
                <a:cs typeface="Arial"/>
              </a:rPr>
              <a:t>Please be patient</a:t>
            </a:r>
          </a:p>
          <a:p>
            <a:pPr marL="0" indent="0">
              <a:buNone/>
            </a:pPr>
            <a:endParaRPr lang="en-US" b="1"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xmlns=""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xmlns=""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mj-lt"/>
                <a:cs typeface="Arial" panose="020B0604020202020204" pitchFamily="34" charset="0"/>
              </a:rPr>
              <a:t>A final dialogue box will open. Click OK to close </a:t>
            </a:r>
            <a:r>
              <a:rPr lang="en-US" b="1" dirty="0" err="1" smtClean="0">
                <a:latin typeface="+mj-lt"/>
                <a:cs typeface="Arial" panose="020B0604020202020204" pitchFamily="34" charset="0"/>
              </a:rPr>
              <a:t>AlignMe</a:t>
            </a:r>
            <a:endParaRPr lang="en-US" b="1" dirty="0">
              <a:latin typeface="+mj-lt"/>
              <a:cs typeface="Arial" panose="020B0604020202020204" pitchFamily="34" charset="0"/>
            </a:endParaRPr>
          </a:p>
          <a:p>
            <a:pPr marL="0" indent="0">
              <a:buNone/>
            </a:pPr>
            <a:endParaRPr lang="en-US" b="1" dirty="0">
              <a:latin typeface="+mj-lt"/>
              <a:cs typeface="Arial" panose="020B0604020202020204" pitchFamily="34" charset="0"/>
            </a:endParaRPr>
          </a:p>
          <a:p>
            <a:r>
              <a:rPr lang="en-US" b="1" dirty="0">
                <a:latin typeface="+mj-lt"/>
                <a:cs typeface="Arial" panose="020B0604020202020204" pitchFamily="34" charset="0"/>
              </a:rPr>
              <a:t>You’ve finished the </a:t>
            </a:r>
            <a:r>
              <a:rPr lang="en-US" b="1" dirty="0" err="1">
                <a:latin typeface="+mj-lt"/>
                <a:cs typeface="Arial" panose="020B0604020202020204" pitchFamily="34" charset="0"/>
              </a:rPr>
              <a:t>AlignMe</a:t>
            </a:r>
            <a:r>
              <a:rPr lang="en-US" b="1" dirty="0">
                <a:latin typeface="+mj-lt"/>
                <a:cs typeface="Arial" panose="020B0604020202020204" pitchFamily="34" charset="0"/>
              </a:rPr>
              <a:t> tutorial!</a:t>
            </a:r>
          </a:p>
        </p:txBody>
      </p:sp>
      <p:sp>
        <p:nvSpPr>
          <p:cNvPr id="5" name="Slide Number Placeholder 4">
            <a:extLst>
              <a:ext uri="{FF2B5EF4-FFF2-40B4-BE49-F238E27FC236}">
                <a16:creationId xmlns:a16="http://schemas.microsoft.com/office/drawing/2014/main" xmlns=""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xmlns=""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xmlns=""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mj-lt"/>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j-lt"/>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mj-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j-lt"/>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smtClean="0">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xmlns=""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222284"/>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Take the scooped section of the LD mesh and turn it into a HD mesh</a:t>
            </a:r>
            <a:endParaRPr kumimoji="0" lang="en-US" b="1" i="0" u="none" strike="noStrike" kern="1200" cap="none" spc="0" normalizeH="0" baseline="0" noProof="0" dirty="0">
              <a:ln>
                <a:noFill/>
              </a:ln>
              <a:solidFill>
                <a:srgbClr val="228B22"/>
              </a:solidFill>
              <a:effectLst/>
              <a:uLnTx/>
              <a:uFillTx/>
              <a:latin typeface="+mj-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smtClean="0">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smtClean="0">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smtClean="0">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smtClean="0">
                <a:latin typeface="Courier New" panose="02070309020205020404" pitchFamily="49" charset="0"/>
              </a:rPr>
              <a:t>param.info=infoT1;          </a:t>
            </a:r>
            <a:r>
              <a:rPr lang="en-US" sz="1200" b="1" dirty="0" smtClean="0">
                <a:solidFill>
                  <a:srgbClr val="228B22"/>
                </a:solidFill>
                <a:latin typeface="Courier New" panose="02070309020205020404" pitchFamily="49" charset="0"/>
              </a:rPr>
              <a:t>% Make sure info is infoT1 like with LD mesh</a:t>
            </a:r>
          </a:p>
          <a:p>
            <a:pPr lvl="0">
              <a:defRPr/>
            </a:pPr>
            <a:r>
              <a:rPr lang="en-US" sz="1200" b="1" dirty="0" err="1" smtClean="0">
                <a:latin typeface="Courier New" panose="02070309020205020404" pitchFamily="49" charset="0"/>
              </a:rPr>
              <a:t>param.Offset</a:t>
            </a:r>
            <a:r>
              <a:rPr lang="en-US" sz="1200" b="1" dirty="0" smtClean="0">
                <a:latin typeface="Courier New" panose="02070309020205020404" pitchFamily="49" charset="0"/>
              </a:rPr>
              <a:t>=[0,0,0];</a:t>
            </a:r>
            <a:endParaRPr kumimoji="0" lang="en-US" sz="1200" b="1" i="0" u="none" strike="noStrike" kern="1200" cap="none" spc="0" normalizeH="0" baseline="0" noProof="0" dirty="0" smtClean="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smtClean="0">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smtClean="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smtClean="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xmlns=""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xmlns="" id="{6EF200F5-C231-248F-2B4B-C67F3F3A705E}"/>
              </a:ext>
            </a:extLst>
          </p:cNvPr>
          <p:cNvSpPr/>
          <p:nvPr/>
        </p:nvSpPr>
        <p:spPr>
          <a:xfrm>
            <a:off x="6002675" y="4656198"/>
            <a:ext cx="2234674" cy="738664"/>
          </a:xfrm>
          <a:prstGeom prst="rect">
            <a:avLst/>
          </a:prstGeom>
        </p:spPr>
        <p:txBody>
          <a:bodyPr wrap="square">
            <a:spAutoFit/>
          </a:bodyPr>
          <a:lstStyle/>
          <a:p>
            <a:pPr lvl="0" algn="ctr">
              <a:defRPr/>
            </a:pPr>
            <a:r>
              <a:rPr lang="en-US" sz="1400" dirty="0">
                <a:solidFill>
                  <a:prstClr val="white"/>
                </a:solidFill>
              </a:rPr>
              <a:t>“coordinate space”</a:t>
            </a:r>
          </a:p>
          <a:p>
            <a:pPr lvl="0" algn="ctr">
              <a:defRPr/>
            </a:pPr>
            <a:r>
              <a:rPr lang="en-US" sz="1400" dirty="0">
                <a:solidFill>
                  <a:prstClr val="white"/>
                </a:solidFill>
              </a:rPr>
              <a:t>The origin is in the center of volume</a:t>
            </a:r>
          </a:p>
        </p:txBody>
      </p:sp>
      <p:sp>
        <p:nvSpPr>
          <p:cNvPr id="2" name="Slide Number Placeholder 1">
            <a:extLst>
              <a:ext uri="{FF2B5EF4-FFF2-40B4-BE49-F238E27FC236}">
                <a16:creationId xmlns:a16="http://schemas.microsoft.com/office/drawing/2014/main" xmlns=""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xmlns=""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p>
          <a:p>
            <a:r>
              <a:rPr lang="en-US" sz="1200" b="1" dirty="0" err="1">
                <a:solidFill>
                  <a:prstClr val="white"/>
                </a:solidFill>
                <a:latin typeface="Courier New" panose="02070309020205020404" pitchFamily="49" charset="0"/>
              </a:rPr>
              <a:t>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p>
          <a:p>
            <a:r>
              <a:rPr lang="en-US" sz="1200" b="1" dirty="0" err="1">
                <a:solidFill>
                  <a:prstClr val="white"/>
                </a:solidFill>
                <a:latin typeface="Courier New" panose="02070309020205020404" pitchFamily="49" charset="0"/>
              </a:rPr>
              <a:t>visMeshHD.nodes</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change_space_coords</a:t>
            </a:r>
            <a:r>
              <a:rPr lang="en-US" sz="1200" b="1" dirty="0">
                <a:solidFill>
                  <a:prstClr val="white"/>
                </a:solidFill>
                <a:latin typeface="Courier New" panose="02070309020205020404" pitchFamily="49" charset="0"/>
              </a:rPr>
              <a:t>(visMeshHD.nodes,infoT1,'coord');</a:t>
            </a:r>
            <a:r>
              <a:rPr lang="en-US" sz="1200" b="1" dirty="0">
                <a:solidFill>
                  <a:srgbClr val="228B22"/>
                </a:solidFill>
                <a:latin typeface="Courier New" panose="02070309020205020404" pitchFamily="49" charset="0"/>
              </a:rPr>
              <a:t>%for mesh that’s visualized </a:t>
            </a:r>
          </a:p>
          <a:p>
            <a:r>
              <a:rPr lang="en-US" sz="1200" b="1" dirty="0" err="1">
                <a:solidFill>
                  <a:prstClr val="white"/>
                </a:solidFill>
                <a:latin typeface="Courier New" panose="02070309020205020404" pitchFamily="49" charset="0"/>
              </a:rPr>
              <a:t>PlotMeshSurface</a:t>
            </a:r>
            <a:r>
              <a:rPr lang="en-US" sz="1200" b="1" dirty="0">
                <a:solidFill>
                  <a:prstClr val="white"/>
                </a:solidFill>
                <a:latin typeface="Courier New" panose="02070309020205020404" pitchFamily="49" charset="0"/>
              </a:rPr>
              <a:t>(</a:t>
            </a:r>
            <a:r>
              <a:rPr lang="en-US" sz="1200" b="1" dirty="0" err="1">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7069" y="1449998"/>
            <a:ext cx="3582563" cy="692786"/>
          </a:xfrm>
          <a:prstGeom prst="rect">
            <a:avLst/>
          </a:prstGeom>
        </p:spPr>
      </p:pic>
      <p:pic>
        <p:nvPicPr>
          <p:cNvPr id="2" name="Picture 1"/>
          <p:cNvPicPr>
            <a:picLocks noChangeAspect="1"/>
          </p:cNvPicPr>
          <p:nvPr/>
        </p:nvPicPr>
        <p:blipFill>
          <a:blip r:embed="rId3"/>
          <a:stretch>
            <a:fillRect/>
          </a:stretch>
        </p:blipFill>
        <p:spPr>
          <a:xfrm>
            <a:off x="9002463" y="2892973"/>
            <a:ext cx="2771775" cy="1666875"/>
          </a:xfrm>
          <a:prstGeom prst="rect">
            <a:avLst/>
          </a:prstGeom>
        </p:spPr>
      </p:pic>
      <p:sp>
        <p:nvSpPr>
          <p:cNvPr id="3" name="TextBox 2"/>
          <p:cNvSpPr txBox="1"/>
          <p:nvPr/>
        </p:nvSpPr>
        <p:spPr>
          <a:xfrm>
            <a:off x="9033295" y="2246642"/>
            <a:ext cx="27101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817054" y="1080666"/>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xmlns="" id="{B21481E0-D561-3638-6B72-B79593965B80}"/>
              </a:ext>
            </a:extLst>
          </p:cNvPr>
          <p:cNvSpPr txBox="1">
            <a:spLocks/>
          </p:cNvSpPr>
          <p:nvPr/>
        </p:nvSpPr>
        <p:spPr>
          <a:xfrm>
            <a:off x="48228" y="957127"/>
            <a:ext cx="8548841" cy="5930781"/>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900" b="1" dirty="0" smtClean="0">
                <a:latin typeface="+mj-lt"/>
                <a:cs typeface="Arial" panose="020B0604020202020204" pitchFamily="34" charset="0"/>
              </a:rPr>
              <a:t>Possible Errors in HD mesh generation</a:t>
            </a:r>
            <a:endParaRPr lang="en-US" sz="1900" b="1" dirty="0">
              <a:latin typeface="+mj-lt"/>
              <a:cs typeface="Arial" panose="020B0604020202020204" pitchFamily="34" charset="0"/>
            </a:endParaRPr>
          </a:p>
          <a:p>
            <a:r>
              <a:rPr lang="en-US" sz="1700" b="1" dirty="0">
                <a:latin typeface="+mj-lt"/>
                <a:cs typeface="Arial" panose="020B0604020202020204" pitchFamily="34" charset="0"/>
              </a:rPr>
              <a:t>File I/O Error:</a:t>
            </a:r>
          </a:p>
          <a:p>
            <a:pPr lvl="1"/>
            <a:r>
              <a:rPr lang="en-US" sz="1300" b="1" dirty="0">
                <a:latin typeface="+mj-lt"/>
                <a:cs typeface="Arial" panose="020B0604020202020204" pitchFamily="34" charset="0"/>
              </a:rPr>
              <a:t>Solution: delete all mesh files in your output directory, change the </a:t>
            </a:r>
            <a:r>
              <a:rPr lang="en-US" sz="1300" b="1" dirty="0" err="1">
                <a:latin typeface="+mj-lt"/>
                <a:cs typeface="Arial" panose="020B0604020202020204" pitchFamily="34" charset="0"/>
              </a:rPr>
              <a:t>meshname</a:t>
            </a:r>
            <a:r>
              <a:rPr lang="en-US" sz="1300" b="1" dirty="0">
                <a:latin typeface="+mj-lt"/>
                <a:cs typeface="Arial" panose="020B0604020202020204" pitchFamily="34" charset="0"/>
              </a:rPr>
              <a:t> variable to a new name and re-run</a:t>
            </a:r>
          </a:p>
          <a:p>
            <a:pPr lvl="1"/>
            <a:r>
              <a:rPr lang="en-US" sz="1300" b="1" dirty="0">
                <a:latin typeface="+mj-lt"/>
                <a:cs typeface="Arial" panose="020B0604020202020204" pitchFamily="34" charset="0"/>
              </a:rPr>
              <a:t>Ex: ‘_HD_Mesh1’ </a:t>
            </a:r>
            <a:r>
              <a:rPr lang="en-US" sz="1300" b="1" dirty="0">
                <a:latin typeface="+mj-lt"/>
                <a:cs typeface="Arial" panose="020B0604020202020204" pitchFamily="34" charset="0"/>
                <a:sym typeface="Wingdings" panose="05000000000000000000" pitchFamily="2" charset="2"/>
              </a:rPr>
              <a:t></a:t>
            </a:r>
            <a:r>
              <a:rPr lang="en-US" sz="1300" b="1" dirty="0">
                <a:latin typeface="+mj-lt"/>
                <a:cs typeface="Arial" panose="020B0604020202020204" pitchFamily="34" charset="0"/>
              </a:rPr>
              <a:t> ‘_HD_Mesh0’</a:t>
            </a:r>
          </a:p>
          <a:p>
            <a:pPr lvl="1"/>
            <a:r>
              <a:rPr lang="en-US" sz="1300" b="1" dirty="0">
                <a:latin typeface="+mj-lt"/>
                <a:cs typeface="Arial" panose="020B0604020202020204" pitchFamily="34" charset="0"/>
              </a:rPr>
              <a:t>Make sure you delete these files from the file manager, and NOT within </a:t>
            </a:r>
            <a:r>
              <a:rPr lang="en-US" sz="1300" b="1" dirty="0" err="1">
                <a:latin typeface="+mj-lt"/>
                <a:cs typeface="Arial" panose="020B0604020202020204" pitchFamily="34" charset="0"/>
              </a:rPr>
              <a:t>matlab</a:t>
            </a:r>
            <a:endParaRPr lang="en-US" sz="1300" b="1" dirty="0">
              <a:latin typeface="+mj-lt"/>
              <a:cs typeface="Arial" panose="020B0604020202020204" pitchFamily="34" charset="0"/>
            </a:endParaRPr>
          </a:p>
          <a:p>
            <a:pPr lvl="1"/>
            <a:r>
              <a:rPr lang="en-US" sz="1300" b="1" dirty="0">
                <a:latin typeface="+mj-lt"/>
                <a:cs typeface="Arial" panose="020B0604020202020204" pitchFamily="34" charset="0"/>
              </a:rPr>
              <a:t>If the above doesn’t work, create an entirely new output directory, make that directory your current folder, then re-run lines 149-168</a:t>
            </a:r>
          </a:p>
          <a:p>
            <a:r>
              <a:rPr lang="en-US" sz="1700" b="1" dirty="0">
                <a:latin typeface="+mj-lt"/>
                <a:cs typeface="Arial" panose="020B0604020202020204" pitchFamily="34" charset="0"/>
              </a:rPr>
              <a:t>Poor mesh quality</a:t>
            </a:r>
          </a:p>
          <a:p>
            <a:pPr lvl="1"/>
            <a:r>
              <a:rPr lang="en-US" sz="1300" b="1" dirty="0">
                <a:latin typeface="+mj-lt"/>
                <a:cs typeface="Arial" panose="020B0604020202020204" pitchFamily="34" charset="0"/>
              </a:rPr>
              <a:t>Occurs if number of nodes in mesh is greater than 1,000,000</a:t>
            </a:r>
          </a:p>
          <a:p>
            <a:pPr lvl="1"/>
            <a:r>
              <a:rPr lang="en-US" sz="1300" b="1" dirty="0">
                <a:latin typeface="+mj-lt"/>
                <a:cs typeface="Arial" panose="020B0604020202020204" pitchFamily="34" charset="0"/>
              </a:rPr>
              <a:t>This is why we make smaller HD meshes and tune </a:t>
            </a:r>
            <a:r>
              <a:rPr lang="en-US" sz="1300" b="1" dirty="0" err="1">
                <a:latin typeface="+mj-lt"/>
                <a:cs typeface="Arial" panose="020B0604020202020204" pitchFamily="34" charset="0"/>
              </a:rPr>
              <a:t>params.cell</a:t>
            </a:r>
            <a:r>
              <a:rPr lang="en-US" sz="1300" b="1" dirty="0">
                <a:latin typeface="+mj-lt"/>
                <a:cs typeface="Arial" panose="020B0604020202020204" pitchFamily="34" charset="0"/>
              </a:rPr>
              <a:t> size</a:t>
            </a:r>
          </a:p>
          <a:p>
            <a:pPr lvl="1"/>
            <a:endParaRPr lang="en-US" sz="1200" b="1" dirty="0">
              <a:latin typeface="+mj-lt"/>
              <a:cs typeface="Arial" panose="020B0604020202020204" pitchFamily="34" charset="0"/>
            </a:endParaRPr>
          </a:p>
          <a:p>
            <a:pPr marL="0" indent="0">
              <a:buNone/>
            </a:pPr>
            <a:r>
              <a:rPr lang="en-US" sz="1900" b="1" dirty="0">
                <a:latin typeface="+mj-lt"/>
                <a:cs typeface="Arial" panose="020B0604020202020204" pitchFamily="34" charset="0"/>
              </a:rPr>
              <a:t>Parameters</a:t>
            </a:r>
          </a:p>
          <a:p>
            <a:r>
              <a:rPr lang="en-US" sz="1700" b="1" dirty="0" err="1">
                <a:latin typeface="+mj-lt"/>
                <a:cs typeface="Arial" panose="020B0604020202020204" pitchFamily="34" charset="0"/>
              </a:rPr>
              <a:t>Cell_size</a:t>
            </a:r>
            <a:r>
              <a:rPr lang="en-US" sz="1700" b="1" dirty="0">
                <a:latin typeface="+mj-lt"/>
                <a:cs typeface="Arial" panose="020B0604020202020204" pitchFamily="34" charset="0"/>
              </a:rPr>
              <a:t> = size of internal </a:t>
            </a:r>
            <a:r>
              <a:rPr lang="en-US" sz="1700" b="1" dirty="0" err="1">
                <a:latin typeface="+mj-lt"/>
                <a:cs typeface="Arial" panose="020B0604020202020204" pitchFamily="34" charset="0"/>
              </a:rPr>
              <a:t>tetrahedra</a:t>
            </a:r>
            <a:endParaRPr lang="en-US" sz="1700" b="1" dirty="0">
              <a:latin typeface="+mj-lt"/>
              <a:cs typeface="Arial" panose="020B0604020202020204" pitchFamily="34" charset="0"/>
            </a:endParaRPr>
          </a:p>
          <a:p>
            <a:pPr lvl="1"/>
            <a:r>
              <a:rPr lang="en-US" sz="1300" b="1" dirty="0">
                <a:latin typeface="+mj-lt"/>
                <a:cs typeface="Arial" panose="020B0604020202020204" pitchFamily="34" charset="0"/>
              </a:rPr>
              <a:t>This can be changed </a:t>
            </a:r>
            <a:r>
              <a:rPr lang="en-US" sz="1300" b="1" dirty="0" smtClean="0">
                <a:latin typeface="+mj-lt"/>
                <a:cs typeface="Arial" panose="020B0604020202020204" pitchFamily="34" charset="0"/>
              </a:rPr>
              <a:t>to ensure that the number of nodes in the mesh does not exceed 999,999</a:t>
            </a:r>
            <a:endParaRPr lang="en-US" sz="1300" b="1" dirty="0">
              <a:latin typeface="+mj-lt"/>
              <a:cs typeface="Arial" panose="020B0604020202020204" pitchFamily="34" charset="0"/>
            </a:endParaRPr>
          </a:p>
          <a:p>
            <a:pPr lvl="1"/>
            <a:r>
              <a:rPr lang="en-US" sz="1300" b="1" dirty="0" smtClean="0">
                <a:latin typeface="+mj-lt"/>
                <a:cs typeface="Arial" panose="020B0604020202020204" pitchFamily="34" charset="0"/>
              </a:rPr>
              <a:t>For HD meshes, this is typically </a:t>
            </a:r>
            <a:r>
              <a:rPr lang="en-US" sz="1300" b="1" dirty="0">
                <a:latin typeface="+mj-lt"/>
                <a:cs typeface="Arial" panose="020B0604020202020204" pitchFamily="34" charset="0"/>
              </a:rPr>
              <a:t>set to 1.0 for visual pad, and 2.0 for larger volume meshes i.e. full head</a:t>
            </a:r>
          </a:p>
          <a:p>
            <a:r>
              <a:rPr lang="en-US" sz="1700" b="1" dirty="0" err="1">
                <a:latin typeface="+mj-lt"/>
                <a:cs typeface="Arial" panose="020B0604020202020204" pitchFamily="34" charset="0"/>
              </a:rPr>
              <a:t>Facet_distance</a:t>
            </a:r>
            <a:r>
              <a:rPr lang="en-US" sz="1700" b="1" dirty="0">
                <a:latin typeface="+mj-lt"/>
                <a:cs typeface="Arial" panose="020B0604020202020204" pitchFamily="34" charset="0"/>
              </a:rPr>
              <a:t> = error tolerance at boundary for node positions</a:t>
            </a:r>
          </a:p>
          <a:p>
            <a:pPr lvl="1"/>
            <a:r>
              <a:rPr lang="en-US" sz="1300" b="1" dirty="0">
                <a:latin typeface="+mj-lt"/>
                <a:cs typeface="Arial" panose="020B0604020202020204" pitchFamily="34" charset="0"/>
              </a:rPr>
              <a:t>Typically set to 2.0 for HD meshes</a:t>
            </a:r>
          </a:p>
          <a:p>
            <a:r>
              <a:rPr lang="en-US" sz="1700" b="1" dirty="0" err="1">
                <a:latin typeface="+mj-lt"/>
                <a:cs typeface="Arial" panose="020B0604020202020204" pitchFamily="34" charset="0"/>
              </a:rPr>
              <a:t>Facet_size</a:t>
            </a:r>
            <a:r>
              <a:rPr lang="en-US" sz="1700" b="1" dirty="0">
                <a:latin typeface="+mj-lt"/>
                <a:cs typeface="Arial" panose="020B0604020202020204" pitchFamily="34" charset="0"/>
              </a:rPr>
              <a:t> = size of surface triangles of mesh</a:t>
            </a:r>
          </a:p>
          <a:p>
            <a:pPr lvl="1"/>
            <a:r>
              <a:rPr lang="en-US" sz="1300" b="1" dirty="0">
                <a:latin typeface="+mj-lt"/>
                <a:cs typeface="Arial" panose="020B0604020202020204" pitchFamily="34" charset="0"/>
              </a:rPr>
              <a:t>Want to keep this as small as possible, as we want the surface to be highly faceted</a:t>
            </a:r>
          </a:p>
          <a:p>
            <a:pPr lvl="1"/>
            <a:r>
              <a:rPr lang="en-US" sz="1300" b="1" dirty="0">
                <a:latin typeface="+mj-lt"/>
                <a:cs typeface="Arial" panose="020B0604020202020204" pitchFamily="34" charset="0"/>
              </a:rPr>
              <a:t>Typically set to 0.8 for HD meshes</a:t>
            </a:r>
          </a:p>
        </p:txBody>
      </p:sp>
    </p:spTree>
    <p:extLst>
      <p:ext uri="{BB962C8B-B14F-4D97-AF65-F5344CB8AC3E}">
        <p14:creationId xmlns:p14="http://schemas.microsoft.com/office/powerpoint/2010/main" val="2936114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751550"/>
            <a:ext cx="8394355" cy="3046988"/>
          </a:xfrm>
          <a:prstGeom prst="rect">
            <a:avLst/>
          </a:prstGeom>
        </p:spPr>
        <p:txBody>
          <a:bodyPr wrap="square">
            <a:spAutoFit/>
          </a:bodyPr>
          <a:lstStyle/>
          <a:p>
            <a:pPr lvl="0">
              <a:defRPr/>
            </a:pPr>
            <a:r>
              <a:rPr lang="en-US" dirty="0">
                <a:solidFill>
                  <a:prstClr val="white"/>
                </a:solidFill>
                <a:cs typeface="Arial" panose="020B0604020202020204" pitchFamily="34" charset="0"/>
              </a:rPr>
              <a:t>This time, since the HD mesh is in the same space that the LD mesh was, the grid will already be lined up and sitting on the mesh when </a:t>
            </a:r>
            <a:r>
              <a:rPr lang="en-US" dirty="0" err="1">
                <a:solidFill>
                  <a:prstClr val="white"/>
                </a:solidFill>
                <a:cs typeface="Arial" panose="020B0604020202020204" pitchFamily="34" charset="0"/>
              </a:rPr>
              <a:t>AlignMe</a:t>
            </a:r>
            <a:r>
              <a:rPr lang="en-US" dirty="0">
                <a:solidFill>
                  <a:prstClr val="white"/>
                </a:solidFill>
                <a:cs typeface="Arial" panose="020B0604020202020204" pitchFamily="34" charset="0"/>
              </a:rPr>
              <a:t> starts. You’ll need to move it away from the mesh and re-relax the grid back onto the mesh</a:t>
            </a:r>
          </a:p>
          <a:p>
            <a:pPr lvl="0">
              <a:defRPr/>
            </a:pPr>
            <a:endParaRPr lang="en-US" sz="1400" dirty="0">
              <a:solidFill>
                <a:prstClr val="white"/>
              </a:solidFill>
              <a:cs typeface="Arial" panose="020B0604020202020204" pitchFamily="34" charset="0"/>
            </a:endParaRPr>
          </a:p>
          <a:p>
            <a:pPr marL="342900" lvl="0" indent="-342900">
              <a:buFont typeface="+mj-lt"/>
              <a:buAutoNum type="arabicPeriod"/>
              <a:defRPr/>
            </a:pPr>
            <a:r>
              <a:rPr lang="en-US" sz="1600" dirty="0">
                <a:solidFill>
                  <a:prstClr val="white"/>
                </a:solidFill>
                <a:cs typeface="Arial" panose="020B0604020202020204" pitchFamily="34" charset="0"/>
              </a:rPr>
              <a:t>Change the view to “XY View”</a:t>
            </a:r>
          </a:p>
          <a:p>
            <a:pPr marL="342900" lvl="0" indent="-342900">
              <a:buFont typeface="+mj-lt"/>
              <a:buAutoNum type="arabicPeriod"/>
              <a:defRPr/>
            </a:pPr>
            <a:r>
              <a:rPr lang="en-US" sz="1600" dirty="0">
                <a:solidFill>
                  <a:prstClr val="white"/>
                </a:solidFill>
                <a:cs typeface="Arial" panose="020B0604020202020204" pitchFamily="34" charset="0"/>
              </a:rPr>
              <a:t>Adjust the scale to 1.1 (this is the scale we used for the LD mesh too)</a:t>
            </a:r>
          </a:p>
          <a:p>
            <a:pPr marL="342900" lvl="0" indent="-342900">
              <a:buFont typeface="+mj-lt"/>
              <a:buAutoNum type="arabicPeriod"/>
              <a:defRPr/>
            </a:pPr>
            <a:r>
              <a:rPr lang="en-US" sz="1600" dirty="0">
                <a:solidFill>
                  <a:prstClr val="white"/>
                </a:solidFill>
                <a:cs typeface="Arial" panose="020B0604020202020204" pitchFamily="34" charset="0"/>
              </a:rPr>
              <a:t>Move the grid off the mesh by setting </a:t>
            </a:r>
            <a:r>
              <a:rPr lang="en-US" sz="1600" dirty="0" err="1">
                <a:solidFill>
                  <a:prstClr val="white"/>
                </a:solidFill>
                <a:cs typeface="Arial" panose="020B0604020202020204" pitchFamily="34" charset="0"/>
              </a:rPr>
              <a:t>dy</a:t>
            </a:r>
            <a:r>
              <a:rPr lang="en-US" sz="1600" dirty="0">
                <a:solidFill>
                  <a:prstClr val="white"/>
                </a:solidFill>
                <a:cs typeface="Arial" panose="020B0604020202020204" pitchFamily="34" charset="0"/>
              </a:rPr>
              <a:t> = -10</a:t>
            </a:r>
          </a:p>
          <a:p>
            <a:pPr marL="800100" lvl="1" indent="-342900">
              <a:buFont typeface="Arial" panose="020B0604020202020204" pitchFamily="34" charset="0"/>
              <a:buChar char="•"/>
              <a:defRPr/>
            </a:pPr>
            <a:r>
              <a:rPr lang="en-US" sz="1600" dirty="0">
                <a:solidFill>
                  <a:prstClr val="white"/>
                </a:solidFill>
                <a:cs typeface="Arial" panose="020B0604020202020204" pitchFamily="34" charset="0"/>
              </a:rPr>
              <a:t>The </a:t>
            </a:r>
            <a:r>
              <a:rPr lang="en-US" sz="1600" dirty="0" err="1">
                <a:solidFill>
                  <a:prstClr val="white"/>
                </a:solidFill>
                <a:cs typeface="Arial" panose="020B0604020202020204" pitchFamily="34" charset="0"/>
              </a:rPr>
              <a:t>AlignMe</a:t>
            </a:r>
            <a:r>
              <a:rPr lang="en-US" sz="1600" dirty="0">
                <a:solidFill>
                  <a:prstClr val="white"/>
                </a:solidFill>
                <a:cs typeface="Arial" panose="020B0604020202020204" pitchFamily="34" charset="0"/>
              </a:rPr>
              <a:t> GUI should now look like the image below</a:t>
            </a:r>
          </a:p>
          <a:p>
            <a:pPr marL="342900" lvl="0" indent="-342900">
              <a:buFont typeface="+mj-lt"/>
              <a:buAutoNum type="arabicPeriod"/>
              <a:defRPr/>
            </a:pPr>
            <a:r>
              <a:rPr lang="en-US" sz="1600" dirty="0">
                <a:solidFill>
                  <a:prstClr val="white"/>
                </a:solidFill>
                <a:cs typeface="Arial" panose="020B0604020202020204" pitchFamily="34" charset="0"/>
              </a:rPr>
              <a:t>Hit “Relax Mesh” and then “Save Alignment” after the grid has been re-relaxed onto the mesh</a:t>
            </a:r>
            <a:endParaRPr lang="en-US" sz="1400" dirty="0">
              <a:solidFill>
                <a:prstClr val="white"/>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xmlns=""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xmlns="" id="{FAE6EA84-C3C8-A586-C1BB-080713193CAE}"/>
              </a:ext>
            </a:extLst>
          </p:cNvPr>
          <p:cNvSpPr/>
          <p:nvPr/>
        </p:nvSpPr>
        <p:spPr>
          <a:xfrm rot="5400000">
            <a:off x="7080757" y="1617805"/>
            <a:ext cx="671538"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xmlns=""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xmlns=""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1374487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xmlns=""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xmlns=""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neighbors (left)</a:t>
            </a:r>
          </a:p>
          <a:p>
            <a:endParaRPr lang="en-US" sz="1400" dirty="0"/>
          </a:p>
          <a:p>
            <a:r>
              <a:rPr lang="en-US" sz="1400" dirty="0"/>
              <a:t>Lower </a:t>
            </a:r>
            <a:r>
              <a:rPr lang="en-US" sz="1400" dirty="0" smtClean="0"/>
              <a:t>distance </a:t>
            </a:r>
            <a:r>
              <a:rPr lang="en-US" sz="1400" dirty="0"/>
              <a:t>between SD’s (right) correspond to lower nearest neighbors, i.e. NN1 and NN2</a:t>
            </a:r>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xmlns=""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xmlns=""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a:solidFill>
                  <a:prstClr val="white"/>
                </a:solidFill>
                <a:latin typeface="+mj-lt"/>
                <a:cs typeface="Arial" panose="020B0604020202020204" pitchFamily="34" charset="0"/>
              </a:rPr>
              <a:t>Visualize cap and mesh with portion cut out to make extra sure that </a:t>
            </a:r>
            <a:r>
              <a:rPr lang="en-US" b="1" dirty="0" err="1">
                <a:solidFill>
                  <a:prstClr val="white"/>
                </a:solidFill>
                <a:latin typeface="+mj-lt"/>
                <a:cs typeface="Arial" panose="020B0604020202020204" pitchFamily="34" charset="0"/>
              </a:rPr>
              <a:t>optodes</a:t>
            </a:r>
            <a:r>
              <a:rPr lang="en-US" b="1" dirty="0">
                <a:solidFill>
                  <a:prstClr val="white"/>
                </a:solidFill>
                <a:latin typeface="+mj-lt"/>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xmlns=""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xmlns=""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xmlns=""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xmlns=""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xmlns=""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regions</a:t>
            </a:r>
          </a:p>
        </p:txBody>
      </p:sp>
      <p:sp>
        <p:nvSpPr>
          <p:cNvPr id="11" name="TextBox 10">
            <a:extLst>
              <a:ext uri="{FF2B5EF4-FFF2-40B4-BE49-F238E27FC236}">
                <a16:creationId xmlns:a16="http://schemas.microsoft.com/office/drawing/2014/main" xmlns=""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a:t>Voxelation</a:t>
            </a:r>
            <a:r>
              <a:rPr lang="en-US" dirty="0"/>
              <a:t> resolution</a:t>
            </a:r>
          </a:p>
        </p:txBody>
      </p:sp>
      <p:cxnSp>
        <p:nvCxnSpPr>
          <p:cNvPr id="27" name="Straight Arrow Connector 26">
            <a:extLst>
              <a:ext uri="{FF2B5EF4-FFF2-40B4-BE49-F238E27FC236}">
                <a16:creationId xmlns:a16="http://schemas.microsoft.com/office/drawing/2014/main" xmlns=""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923330"/>
          </a:xfrm>
          <a:prstGeom prst="rect">
            <a:avLst/>
          </a:prstGeom>
          <a:noFill/>
        </p:spPr>
        <p:txBody>
          <a:bodyPr wrap="square" rtlCol="0">
            <a:spAutoFit/>
          </a:bodyPr>
          <a:lstStyle/>
          <a:p>
            <a:r>
              <a:rPr lang="en-US" b="1" dirty="0">
                <a:solidFill>
                  <a:prstClr val="white"/>
                </a:solidFill>
                <a:latin typeface="+mj-lt"/>
                <a:cs typeface="Arial" panose="020B0604020202020204" pitchFamily="34" charset="0"/>
              </a:rPr>
              <a:t>If </a:t>
            </a:r>
            <a:r>
              <a:rPr lang="en-US" b="1" dirty="0" err="1">
                <a:solidFill>
                  <a:prstClr val="white"/>
                </a:solidFill>
                <a:latin typeface="+mj-lt"/>
                <a:cs typeface="Arial" panose="020B0604020202020204" pitchFamily="34" charset="0"/>
              </a:rPr>
              <a:t>makeAnirfaster</a:t>
            </a:r>
            <a:r>
              <a:rPr lang="en-US" b="1" dirty="0">
                <a:solidFill>
                  <a:prstClr val="white"/>
                </a:solidFill>
                <a:latin typeface="+mj-lt"/>
                <a:cs typeface="Arial" panose="020B0604020202020204" pitchFamily="34" charset="0"/>
              </a:rPr>
              <a:t> is successful, output like the below screenshot should show up in your command window</a:t>
            </a:r>
          </a:p>
          <a:p>
            <a:endParaRPr lang="en-US" dirty="0">
              <a:latin typeface="+mj-lt"/>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xmlns=""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mj-lt"/>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rPr>
              <a:t>Click on the activation sites seen </a:t>
            </a:r>
            <a:r>
              <a:rPr lang="en-US" b="1" dirty="0">
                <a:solidFill>
                  <a:prstClr val="white"/>
                </a:solidFill>
                <a:latin typeface="+mj-lt"/>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mj-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xmlns=""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mj-lt"/>
                <a:ea typeface="+mn-ea"/>
                <a:cs typeface="Arial" panose="020B0604020202020204" pitchFamily="34" charset="0"/>
              </a:rPr>
              <a:t>As a final check, let’s visualize the alignment of the LD mesh, HD mesh, optode array, and cortical meshes all together</a:t>
            </a:r>
            <a:endParaRPr kumimoji="0" lang="en-US" sz="1800" b="1" i="0" u="none" strike="noStrike" kern="1200" cap="none" spc="0" normalizeH="0" baseline="0" noProof="0" dirty="0">
              <a:ln>
                <a:noFill/>
              </a:ln>
              <a:solidFill>
                <a:prstClr val="white"/>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xmlns=""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xmlns=""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D2677399-50BC-B2E4-B396-F2C7A1BC15C0}"/>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4301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Light Modeling Tutorials in </a:t>
            </a:r>
            <a:r>
              <a:rPr lang="en-US" dirty="0" err="1">
                <a:solidFill>
                  <a:srgbClr val="FF0000"/>
                </a:solidFill>
              </a:rPr>
              <a:t>NeuroDOT</a:t>
            </a:r>
            <a:endParaRPr lang="en-US" dirty="0">
              <a:solidFill>
                <a:srgbClr val="FF0000"/>
              </a:solidFill>
            </a:endParaRPr>
          </a:p>
        </p:txBody>
      </p:sp>
      <p:sp>
        <p:nvSpPr>
          <p:cNvPr id="32" name="Content Placeholder 2"/>
          <p:cNvSpPr txBox="1">
            <a:spLocks/>
          </p:cNvSpPr>
          <p:nvPr/>
        </p:nvSpPr>
        <p:spPr>
          <a:xfrm>
            <a:off x="127001" y="815546"/>
            <a:ext cx="11381660" cy="753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NeuroDOT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has several different tutorials that detail how to Generate a Light Model, each with its own purpose. They’re listed below to help you figure out which version is the best for your purposes</a:t>
            </a:r>
            <a:r>
              <a:rPr kumimoji="0" lang="en-US" sz="1800" b="0"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rPr>
              <a:t>.</a:t>
            </a:r>
            <a:endPar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Content Placeholder 2"/>
          <p:cNvSpPr>
            <a:spLocks noGrp="1"/>
          </p:cNvSpPr>
          <p:nvPr>
            <p:ph idx="1"/>
          </p:nvPr>
        </p:nvSpPr>
        <p:spPr>
          <a:xfrm>
            <a:off x="677334" y="1631092"/>
            <a:ext cx="5387788" cy="5226908"/>
          </a:xfrm>
        </p:spPr>
        <p:txBody>
          <a:bodyPr>
            <a:normAutofit lnSpcReduction="10000"/>
          </a:bodyPr>
          <a:lstStyle/>
          <a:p>
            <a:r>
              <a:rPr lang="en-US" sz="1600" dirty="0" smtClean="0"/>
              <a:t>Basic Light Modeling Tutorial with </a:t>
            </a:r>
            <a:r>
              <a:rPr lang="en-US" sz="1600" dirty="0" err="1" smtClean="0"/>
              <a:t>AlignMe</a:t>
            </a:r>
            <a:endParaRPr lang="en-US" sz="1600" dirty="0" smtClean="0"/>
          </a:p>
          <a:p>
            <a:pPr lvl="1"/>
            <a:r>
              <a:rPr lang="en-US" sz="900" b="1" dirty="0"/>
              <a:t>PPT: </a:t>
            </a:r>
            <a:r>
              <a:rPr lang="en-US" sz="900" dirty="0"/>
              <a:t>NeuroDOT_Tutorial_Generating_a_Light_Model_Pad_24x28_With_AlignMe</a:t>
            </a:r>
            <a:endParaRPr lang="en-US" sz="900" dirty="0" smtClean="0"/>
          </a:p>
          <a:p>
            <a:pPr lvl="1"/>
            <a:r>
              <a:rPr lang="en-US" sz="900" b="1" dirty="0"/>
              <a:t>Script: </a:t>
            </a:r>
            <a:r>
              <a:rPr lang="en-US" sz="900" dirty="0" err="1"/>
              <a:t>Basic_Light_Modeling_with_AlignMe_Tutorial</a:t>
            </a:r>
            <a:endParaRPr lang="en-US" sz="900" dirty="0" smtClean="0"/>
          </a:p>
          <a:p>
            <a:pPr lvl="1"/>
            <a:r>
              <a:rPr lang="en-US" sz="900" b="1" dirty="0" smtClean="0"/>
              <a:t>Pad </a:t>
            </a:r>
            <a:r>
              <a:rPr lang="en-US" sz="900" b="1" dirty="0"/>
              <a:t>file: </a:t>
            </a:r>
            <a:r>
              <a:rPr lang="en-US" sz="900" dirty="0"/>
              <a:t>Pad_AdultV24x28.mat</a:t>
            </a:r>
            <a:endParaRPr lang="en-US" sz="900" dirty="0" smtClean="0"/>
          </a:p>
          <a:p>
            <a:r>
              <a:rPr lang="en-US" sz="1600" dirty="0" smtClean="0"/>
              <a:t>Sparse Pad Tutorial with </a:t>
            </a:r>
            <a:r>
              <a:rPr lang="en-US" sz="1600" dirty="0" err="1" smtClean="0"/>
              <a:t>AlignMe</a:t>
            </a:r>
            <a:endParaRPr lang="en-US" sz="1600" dirty="0" smtClean="0"/>
          </a:p>
          <a:p>
            <a:pPr lvl="1"/>
            <a:r>
              <a:rPr lang="en-US" sz="900" b="1" dirty="0"/>
              <a:t>PPT: </a:t>
            </a:r>
            <a:r>
              <a:rPr lang="en-US" sz="900" dirty="0"/>
              <a:t>NeuroDOT_Tutorial_Generating_a_Light_Model_SparsePad_32x32_With_AlignMe</a:t>
            </a:r>
          </a:p>
          <a:p>
            <a:pPr lvl="1"/>
            <a:r>
              <a:rPr lang="en-US" sz="900" b="1" dirty="0"/>
              <a:t>Script: </a:t>
            </a:r>
            <a:r>
              <a:rPr lang="en-US" sz="900" dirty="0" err="1"/>
              <a:t>Basic_Light_Modeling_with_sparse_Pad_and_AlignMe_Tutorial</a:t>
            </a:r>
            <a:endParaRPr lang="en-US" sz="900" dirty="0"/>
          </a:p>
          <a:p>
            <a:pPr lvl="1"/>
            <a:r>
              <a:rPr lang="en-US" sz="900" b="1" dirty="0"/>
              <a:t>Pad file: </a:t>
            </a:r>
            <a:r>
              <a:rPr lang="en-US" sz="900" dirty="0" smtClean="0"/>
              <a:t>Pad_FullHead_32x32.mat</a:t>
            </a:r>
          </a:p>
          <a:p>
            <a:r>
              <a:rPr lang="en-US" sz="1600" dirty="0" smtClean="0"/>
              <a:t>Light Modeling with a Subset of Measurements</a:t>
            </a:r>
          </a:p>
          <a:p>
            <a:pPr lvl="1"/>
            <a:r>
              <a:rPr lang="en-US" sz="900" b="1" dirty="0"/>
              <a:t>PPT: </a:t>
            </a:r>
            <a:r>
              <a:rPr lang="en-US" sz="900" dirty="0"/>
              <a:t>NeuroDOT_Tutorial_Generating_a_Light_Model_With_Subset_of_Measurements_Pad_24x28_and_AlignMe</a:t>
            </a:r>
          </a:p>
          <a:p>
            <a:pPr lvl="1"/>
            <a:r>
              <a:rPr lang="en-US" sz="900" b="1" dirty="0"/>
              <a:t>Script: </a:t>
            </a:r>
            <a:r>
              <a:rPr lang="en-US" sz="900" dirty="0" err="1"/>
              <a:t>Light_Modeling_with_Subset_of_Measurements_and_AlignMe_Tutorial</a:t>
            </a:r>
            <a:endParaRPr lang="en-US" sz="900" dirty="0"/>
          </a:p>
          <a:p>
            <a:pPr lvl="1"/>
            <a:r>
              <a:rPr lang="en-US" sz="900" b="1" dirty="0"/>
              <a:t>Pad file: </a:t>
            </a:r>
            <a:r>
              <a:rPr lang="en-US" sz="900" dirty="0"/>
              <a:t>Pad_AdultV24x28.mat</a:t>
            </a:r>
            <a:endParaRPr lang="en-US" sz="900" dirty="0" smtClean="0"/>
          </a:p>
          <a:p>
            <a:r>
              <a:rPr lang="en-US" sz="1600" dirty="0" smtClean="0"/>
              <a:t>Split Pad Tutorial</a:t>
            </a:r>
          </a:p>
          <a:p>
            <a:pPr lvl="1"/>
            <a:r>
              <a:rPr lang="en-US" sz="900" b="1" dirty="0"/>
              <a:t>PPT: </a:t>
            </a:r>
            <a:r>
              <a:rPr lang="en-US" sz="900" dirty="0"/>
              <a:t>NeuroDOT_Tutorial_Split_Pad_Light_Modeling_With_LUMO_Adult_Temporal_Pad_and_AlignMe</a:t>
            </a:r>
          </a:p>
          <a:p>
            <a:pPr lvl="1"/>
            <a:r>
              <a:rPr lang="en-US" sz="900" b="1" dirty="0"/>
              <a:t>Script: </a:t>
            </a:r>
            <a:r>
              <a:rPr lang="en-US" sz="900" dirty="0"/>
              <a:t>Split_Pad_Light_Modeling_with_LUMO_Adult_Temporal_Pad_and_AlignMe_Tutorial</a:t>
            </a:r>
          </a:p>
          <a:p>
            <a:pPr lvl="1"/>
            <a:r>
              <a:rPr lang="en-US" sz="900" b="1" dirty="0"/>
              <a:t>Pad file: </a:t>
            </a:r>
            <a:r>
              <a:rPr lang="en-US" sz="900" dirty="0" err="1"/>
              <a:t>LUMO_adult_temporal_pad.mat</a:t>
            </a:r>
            <a:endParaRPr lang="en-US" sz="900" dirty="0"/>
          </a:p>
        </p:txBody>
      </p:sp>
      <p:sp>
        <p:nvSpPr>
          <p:cNvPr id="6" name="Content Placeholder 2"/>
          <p:cNvSpPr txBox="1">
            <a:spLocks/>
          </p:cNvSpPr>
          <p:nvPr/>
        </p:nvSpPr>
        <p:spPr>
          <a:xfrm>
            <a:off x="6120873" y="1631091"/>
            <a:ext cx="5387788" cy="51103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smtClean="0"/>
              <a:t>Basic Light Modeling with Hummingbird</a:t>
            </a:r>
          </a:p>
          <a:p>
            <a:pPr lvl="1"/>
            <a:r>
              <a:rPr lang="en-US" sz="900" b="1" dirty="0"/>
              <a:t>PPT: </a:t>
            </a:r>
            <a:r>
              <a:rPr lang="en-US" sz="900" dirty="0"/>
              <a:t>NeuroDOT_Tutorial_Generating_a_Light_Model_Pad_24x28_With_Hummingbird</a:t>
            </a:r>
          </a:p>
          <a:p>
            <a:pPr lvl="1"/>
            <a:r>
              <a:rPr lang="en-US" sz="900" b="1" dirty="0"/>
              <a:t>Script: </a:t>
            </a:r>
            <a:r>
              <a:rPr lang="en-US" sz="900" dirty="0" err="1"/>
              <a:t>Basic_Light_Modeling_with_Hummingbird_Tutorial</a:t>
            </a:r>
            <a:endParaRPr lang="en-US" sz="900" dirty="0"/>
          </a:p>
          <a:p>
            <a:pPr lvl="1"/>
            <a:r>
              <a:rPr lang="en-US" sz="900" b="1" dirty="0"/>
              <a:t>Pad file</a:t>
            </a:r>
            <a:r>
              <a:rPr lang="en-US" sz="900" b="1" dirty="0" smtClean="0"/>
              <a:t>: </a:t>
            </a:r>
            <a:r>
              <a:rPr lang="en-US" sz="900" dirty="0" smtClean="0"/>
              <a:t>Pad_AdultV24x28.mat</a:t>
            </a:r>
            <a:endParaRPr lang="en-US" sz="900" b="1" dirty="0" smtClean="0"/>
          </a:p>
          <a:p>
            <a:r>
              <a:rPr lang="en-US" sz="1600" dirty="0" smtClean="0"/>
              <a:t>Sparse Pad Tutorial with Hummingbird</a:t>
            </a:r>
          </a:p>
          <a:p>
            <a:pPr lvl="1"/>
            <a:r>
              <a:rPr lang="en-US" sz="900" b="1" dirty="0"/>
              <a:t>PPT: </a:t>
            </a:r>
            <a:r>
              <a:rPr lang="en-US" sz="900" dirty="0"/>
              <a:t>NeuroDOT_Tutorial_Generating_a_Light_Model_SparsePad_32x32_With_Hummingbird</a:t>
            </a:r>
          </a:p>
          <a:p>
            <a:pPr lvl="1"/>
            <a:r>
              <a:rPr lang="en-US" sz="900" b="1" dirty="0"/>
              <a:t>Script: </a:t>
            </a:r>
            <a:r>
              <a:rPr lang="en-US" sz="900" dirty="0" err="1"/>
              <a:t>Basic_Light_Modeling_with_sparse_Pad_and_Hummingbird_Tutorial</a:t>
            </a:r>
            <a:endParaRPr lang="en-US" sz="900" dirty="0"/>
          </a:p>
          <a:p>
            <a:pPr lvl="1"/>
            <a:r>
              <a:rPr lang="en-US" sz="900" b="1" dirty="0"/>
              <a:t>Pad file</a:t>
            </a:r>
            <a:r>
              <a:rPr lang="en-US" sz="900" b="1" dirty="0" smtClean="0"/>
              <a:t>: </a:t>
            </a:r>
            <a:r>
              <a:rPr lang="en-US" sz="900" dirty="0" smtClean="0"/>
              <a:t>Pad_FullHead_32x32.mat</a:t>
            </a:r>
            <a:endParaRPr lang="en-US" sz="900" b="1" dirty="0" smtClean="0"/>
          </a:p>
          <a:p>
            <a:r>
              <a:rPr lang="en-US" sz="1600" dirty="0" smtClean="0"/>
              <a:t>Light Modeling with Adult 96x92 Pad</a:t>
            </a:r>
          </a:p>
          <a:p>
            <a:pPr lvl="1"/>
            <a:r>
              <a:rPr lang="en-US" sz="900" b="1" dirty="0"/>
              <a:t>PPT: </a:t>
            </a:r>
            <a:r>
              <a:rPr lang="en-US" sz="900" dirty="0" smtClean="0"/>
              <a:t>NeuroDOT_Tutorial_Generating_a_Light_Model_Pad_Adult_96x92_Example</a:t>
            </a:r>
            <a:endParaRPr lang="en-US" sz="900" dirty="0"/>
          </a:p>
          <a:p>
            <a:pPr lvl="1"/>
            <a:r>
              <a:rPr lang="en-US" sz="900" b="1" dirty="0"/>
              <a:t>Script: </a:t>
            </a:r>
            <a:r>
              <a:rPr lang="en-US" sz="900" dirty="0"/>
              <a:t>Basic_Light_Modeling_with_AlignMe_Tutorial_Pad_Adult_96x92</a:t>
            </a:r>
          </a:p>
          <a:p>
            <a:pPr lvl="1"/>
            <a:r>
              <a:rPr lang="en-US" sz="900" b="1" dirty="0"/>
              <a:t>Pad file: </a:t>
            </a:r>
            <a:r>
              <a:rPr lang="en-US" sz="900" dirty="0" smtClean="0"/>
              <a:t>Pad_Adult_96x92.mat</a:t>
            </a:r>
          </a:p>
          <a:p>
            <a:pPr lvl="1"/>
            <a:r>
              <a:rPr lang="en-US" sz="900"/>
              <a:t>Note: this tutorial’s PowerPoint is in an older style</a:t>
            </a:r>
          </a:p>
        </p:txBody>
      </p:sp>
    </p:spTree>
    <p:extLst>
      <p:ext uri="{BB962C8B-B14F-4D97-AF65-F5344CB8AC3E}">
        <p14:creationId xmlns:p14="http://schemas.microsoft.com/office/powerpoint/2010/main" val="11974381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you already have a grid design with 2D and 3D source and detector locations, saved as the following</a:t>
            </a:r>
            <a:r>
              <a:rPr lang="en-US" dirty="0">
                <a:solidFill>
                  <a:schemeClr val="tx1"/>
                </a:solidFill>
                <a:latin typeface="+mj-lt"/>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Once you have the grid </a:t>
            </a:r>
            <a:r>
              <a:rPr lang="en-US" dirty="0" smtClean="0">
                <a:solidFill>
                  <a:schemeClr val="tx1"/>
                </a:solidFill>
                <a:latin typeface="+mj-lt"/>
                <a:cs typeface="Arial" panose="020B0604020202020204" pitchFamily="34" charset="0"/>
              </a:rPr>
              <a:t>set </a:t>
            </a:r>
            <a:r>
              <a:rPr lang="en-US" dirty="0">
                <a:solidFill>
                  <a:schemeClr val="tx1"/>
                </a:solidFill>
                <a:latin typeface="+mj-lt"/>
                <a:cs typeface="Arial" panose="020B0604020202020204" pitchFamily="34" charset="0"/>
              </a:rPr>
              <a:t>up (as above), the </a:t>
            </a:r>
            <a:r>
              <a:rPr lang="en-US" b="1" dirty="0">
                <a:solidFill>
                  <a:srgbClr val="00B0F0"/>
                </a:solidFill>
                <a:latin typeface="+mj-lt"/>
                <a:cs typeface="Courier New" panose="02070309020205020404" pitchFamily="49" charset="0"/>
              </a:rPr>
              <a:t>info</a:t>
            </a:r>
            <a:r>
              <a:rPr lang="en-US" dirty="0">
                <a:solidFill>
                  <a:schemeClr val="tx1"/>
                </a:solidFill>
                <a:latin typeface="+mj-lt"/>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smtClean="0">
                <a:solidFill>
                  <a:schemeClr val="tx1"/>
                </a:solidFill>
                <a:latin typeface="Courier New" panose="02070309020205020404" pitchFamily="49" charset="0"/>
                <a:cs typeface="Courier New" panose="02070309020205020404" pitchFamily="49" charset="0"/>
              </a:rPr>
              <a:t>Generate_pad_from_grid</a:t>
            </a:r>
            <a:r>
              <a:rPr lang="en-US" sz="1200" b="1" dirty="0" smtClean="0">
                <a:solidFill>
                  <a:schemeClr val="tx1"/>
                </a:solidFill>
                <a:latin typeface="Courier New" panose="02070309020205020404" pitchFamily="49" charset="0"/>
                <a:cs typeface="Courier New" panose="02070309020205020404" pitchFamily="49" charset="0"/>
              </a:rPr>
              <a:t>(</a:t>
            </a:r>
            <a:r>
              <a:rPr lang="en-US" sz="1200" b="1" dirty="0" err="1" smtClean="0">
                <a:solidFill>
                  <a:schemeClr val="tx1"/>
                </a:solidFill>
                <a:latin typeface="Courier New" panose="02070309020205020404" pitchFamily="49" charset="0"/>
                <a:cs typeface="Courier New" panose="02070309020205020404" pitchFamily="49" charset="0"/>
              </a:rPr>
              <a:t>grid,params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dirty="0">
                <a:solidFill>
                  <a:schemeClr val="tx1"/>
                </a:solidFill>
              </a:rPr>
              <a:t>Then just save the Pad file for future use:</a:t>
            </a:r>
            <a:endParaRPr lang="en-US" sz="1600" dirty="0">
              <a:solidFill>
                <a:schemeClr val="tx1"/>
              </a:solidFill>
            </a:endParaRP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xmlns="" id="{52584005-5AE6-9F7A-B06B-C788547927C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104789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b="1" u="sng" dirty="0">
                <a:solidFill>
                  <a:schemeClr val="tx1"/>
                </a:solidFill>
                <a:latin typeface="+mj-lt"/>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dirty="0">
                <a:solidFill>
                  <a:schemeClr val="tx1"/>
                </a:solidFill>
                <a:latin typeface="+mj-lt"/>
                <a:cs typeface="Arial" panose="020B0604020202020204" pitchFamily="34" charset="0"/>
              </a:rPr>
              <a:t>As described above,</a:t>
            </a:r>
          </a:p>
          <a:p>
            <a:pPr lvl="1">
              <a:spcBef>
                <a:spcPts val="600"/>
              </a:spcBef>
            </a:pPr>
            <a:r>
              <a:rPr lang="en-US" dirty="0">
                <a:solidFill>
                  <a:schemeClr val="tx1"/>
                </a:solidFill>
                <a:latin typeface="+mj-lt"/>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mj-lt"/>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b="1" dirty="0">
                <a:solidFill>
                  <a:schemeClr val="tx1"/>
                </a:solidFill>
                <a:latin typeface="+mj-lt"/>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mj-lt"/>
                <a:cs typeface="Arial" panose="020B0604020202020204" pitchFamily="34" charset="0"/>
              </a:rPr>
              <a:t>Then set parameters, generate </a:t>
            </a:r>
            <a:r>
              <a:rPr lang="en-US" b="1" dirty="0">
                <a:solidFill>
                  <a:srgbClr val="00B0F0"/>
                </a:solidFill>
                <a:latin typeface="+mj-lt"/>
                <a:cs typeface="Arial" panose="020B0604020202020204" pitchFamily="34" charset="0"/>
              </a:rPr>
              <a:t>info</a:t>
            </a:r>
            <a:r>
              <a:rPr lang="en-US" dirty="0">
                <a:solidFill>
                  <a:schemeClr val="tx1"/>
                </a:solidFill>
                <a:latin typeface="+mj-lt"/>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xmlns="" id="{104CE1A2-A729-26EC-77EF-B06F0D9E5871}"/>
              </a:ext>
            </a:extLst>
          </p:cNvPr>
          <p:cNvSpPr>
            <a:spLocks noGrp="1"/>
          </p:cNvSpPr>
          <p:nvPr>
            <p:ph type="sldNum" sz="quarter" idx="12"/>
          </p:nvPr>
        </p:nvSpPr>
        <p:spPr/>
        <p:txBody>
          <a:bodyPr/>
          <a:lstStyle/>
          <a:p>
            <a:fld id="{A6EA515B-EB3D-473C-ADE9-FD8348C61D57}" type="slidenum">
              <a:rPr lang="en-US" smtClean="0"/>
              <a:t>51</a:t>
            </a:fld>
            <a:endParaRPr lang="en-US"/>
          </a:p>
        </p:txBody>
      </p:sp>
    </p:spTree>
    <p:extLst>
      <p:ext uri="{BB962C8B-B14F-4D97-AF65-F5344CB8AC3E}">
        <p14:creationId xmlns:p14="http://schemas.microsoft.com/office/powerpoint/2010/main" val="1168886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92500" lnSpcReduction="10000"/>
          </a:bodyPr>
          <a:lstStyle/>
          <a:p>
            <a:r>
              <a:rPr lang="en-US" sz="2000" dirty="0">
                <a:latin typeface="+mj-lt"/>
              </a:rPr>
              <a:t>Congratulations! You have finished the </a:t>
            </a:r>
            <a:r>
              <a:rPr lang="en-US" sz="2000" dirty="0" err="1">
                <a:latin typeface="+mj-lt"/>
              </a:rPr>
              <a:t>NeuroDOT</a:t>
            </a:r>
            <a:r>
              <a:rPr lang="en-US" sz="2000" dirty="0">
                <a:latin typeface="+mj-lt"/>
              </a:rPr>
              <a:t> Light Modeling Pipeline Tutorial for the basic 24x28 visual pad using </a:t>
            </a:r>
            <a:r>
              <a:rPr lang="en-US" sz="2000" dirty="0" err="1">
                <a:latin typeface="+mj-lt"/>
              </a:rPr>
              <a:t>AlignMe</a:t>
            </a:r>
            <a:r>
              <a:rPr lang="en-US" sz="2000" dirty="0">
                <a:latin typeface="+mj-lt"/>
              </a:rPr>
              <a:t>.</a:t>
            </a:r>
          </a:p>
          <a:p>
            <a:endParaRPr lang="en-US" sz="2000" dirty="0">
              <a:latin typeface="+mj-lt"/>
            </a:endParaRPr>
          </a:p>
          <a:p>
            <a:r>
              <a:rPr lang="en-US" sz="2000" dirty="0">
                <a:latin typeface="+mj-lt"/>
              </a:rPr>
              <a:t>See other Sample Results Appendices for example visualizations of these same processing steps on the other Sample Data included in the toolbox.</a:t>
            </a:r>
          </a:p>
          <a:p>
            <a:endParaRPr lang="en-US" sz="2000" dirty="0">
              <a:latin typeface="+mj-lt"/>
            </a:endParaRPr>
          </a:p>
          <a:p>
            <a:r>
              <a:rPr lang="en-US" sz="2000" dirty="0">
                <a:latin typeface="+mj-lt"/>
              </a:rPr>
              <a:t>Also, see the </a:t>
            </a:r>
            <a:r>
              <a:rPr lang="en-US" sz="2000" dirty="0" err="1">
                <a:latin typeface="+mj-lt"/>
              </a:rPr>
              <a:t>PreProcessing</a:t>
            </a:r>
            <a:r>
              <a:rPr lang="en-US" sz="2000" dirty="0">
                <a:latin typeface="+mj-lt"/>
              </a:rPr>
              <a:t> and Reconstruction tutorials to gain a deeper understanding of the effects of altering the processing parameters. </a:t>
            </a:r>
          </a:p>
          <a:p>
            <a:pPr marL="0" indent="0">
              <a:buNone/>
            </a:pPr>
            <a:endParaRPr lang="en-US" sz="2000" dirty="0">
              <a:latin typeface="+mj-lt"/>
            </a:endParaRPr>
          </a:p>
          <a:p>
            <a:r>
              <a:rPr lang="en-US" sz="2000" dirty="0" err="1">
                <a:latin typeface="+mj-lt"/>
              </a:rPr>
              <a:t>NeuroDOT</a:t>
            </a:r>
            <a:r>
              <a:rPr lang="en-US" sz="2000" dirty="0">
                <a:latin typeface="+mj-lt"/>
              </a:rPr>
              <a:t> Team:</a:t>
            </a:r>
          </a:p>
          <a:p>
            <a:pPr lvl="1"/>
            <a:r>
              <a:rPr lang="en-US" sz="1600" b="1" dirty="0">
                <a:latin typeface="+mj-lt"/>
              </a:rPr>
              <a:t>Adam Eggebrecht (</a:t>
            </a:r>
            <a:r>
              <a:rPr lang="en-US" sz="1600" b="1" dirty="0">
                <a:solidFill>
                  <a:srgbClr val="00B0F0"/>
                </a:solidFill>
                <a:latin typeface="+mj-lt"/>
                <a:hlinkClick r:id="rId2"/>
              </a:rPr>
              <a:t>aeggebre@wustl.edu</a:t>
            </a:r>
            <a:r>
              <a:rPr lang="en-US" sz="1600" b="1" dirty="0">
                <a:latin typeface="+mj-lt"/>
              </a:rPr>
              <a:t>) </a:t>
            </a:r>
          </a:p>
          <a:p>
            <a:pPr lvl="1"/>
            <a:r>
              <a:rPr lang="en-US" b="1" dirty="0">
                <a:latin typeface="+mj-lt"/>
              </a:rPr>
              <a:t>Emma Speh (</a:t>
            </a:r>
            <a:r>
              <a:rPr lang="en-US" b="1" dirty="0">
                <a:solidFill>
                  <a:srgbClr val="00B0F0"/>
                </a:solidFill>
                <a:latin typeface="+mj-lt"/>
                <a:hlinkClick r:id="rId3"/>
              </a:rPr>
              <a:t>espeh@wustl.edu</a:t>
            </a:r>
            <a:r>
              <a:rPr lang="en-US" b="1" dirty="0">
                <a:latin typeface="+mj-lt"/>
              </a:rPr>
              <a:t>) </a:t>
            </a:r>
          </a:p>
          <a:p>
            <a:pPr lvl="1"/>
            <a:r>
              <a:rPr lang="en-US" b="1" dirty="0">
                <a:solidFill>
                  <a:schemeClr val="tx1"/>
                </a:solidFill>
                <a:latin typeface="+mj-lt"/>
              </a:rPr>
              <a:t>Ari Segel (</a:t>
            </a:r>
            <a:r>
              <a:rPr lang="en-US" b="1" dirty="0">
                <a:solidFill>
                  <a:srgbClr val="00B0F0"/>
                </a:solidFill>
                <a:latin typeface="+mj-lt"/>
                <a:hlinkClick r:id="rId4"/>
              </a:rPr>
              <a:t>ari@wustl.edu</a:t>
            </a:r>
            <a:r>
              <a:rPr lang="en-US" b="1" dirty="0">
                <a:latin typeface="+mj-lt"/>
              </a:rPr>
              <a:t>)</a:t>
            </a:r>
          </a:p>
          <a:p>
            <a:pPr lvl="1"/>
            <a:r>
              <a:rPr lang="en-US" b="1" dirty="0">
                <a:latin typeface="+mj-lt"/>
              </a:rPr>
              <a:t>Abby Magee (</a:t>
            </a:r>
            <a:r>
              <a:rPr lang="en-US" b="1" dirty="0">
                <a:latin typeface="+mj-lt"/>
                <a:hlinkClick r:id="rId5"/>
              </a:rPr>
              <a:t>abigail.magee@wustl.edu</a:t>
            </a:r>
            <a:r>
              <a:rPr lang="en-US" b="1" dirty="0">
                <a:latin typeface="+mj-lt"/>
              </a:rPr>
              <a:t>)</a:t>
            </a:r>
          </a:p>
          <a:p>
            <a:pPr lvl="1"/>
            <a:r>
              <a:rPr lang="en-US" b="1" dirty="0" err="1">
                <a:latin typeface="+mj-lt"/>
              </a:rPr>
              <a:t>Weihao</a:t>
            </a:r>
            <a:r>
              <a:rPr lang="en-US" b="1" dirty="0">
                <a:latin typeface="+mj-lt"/>
              </a:rPr>
              <a:t> Fan (</a:t>
            </a:r>
            <a:r>
              <a:rPr lang="en-US" b="1" dirty="0">
                <a:latin typeface="+mj-lt"/>
                <a:hlinkClick r:id="rId6"/>
              </a:rPr>
              <a:t>weihao.f@wustl.edu</a:t>
            </a:r>
            <a:r>
              <a:rPr lang="en-US" b="1" dirty="0">
                <a:latin typeface="+mj-lt"/>
              </a:rPr>
              <a:t>) </a:t>
            </a:r>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52</a:t>
            </a:fld>
            <a:endParaRPr lang="en-US"/>
          </a:p>
        </p:txBody>
      </p:sp>
    </p:spTree>
    <p:extLst>
      <p:ext uri="{BB962C8B-B14F-4D97-AF65-F5344CB8AC3E}">
        <p14:creationId xmlns:p14="http://schemas.microsoft.com/office/powerpoint/2010/main" val="374101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xmlns=""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xmlns=""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963854"/>
            <a:ext cx="5940992" cy="588366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800100" lvl="1" indent="-342900" defTabSz="457200">
              <a:spcBef>
                <a:spcPts val="1000"/>
              </a:spcBef>
              <a:buClr>
                <a:srgbClr val="90C226"/>
              </a:buClr>
              <a:buSzPct val="80000"/>
              <a:buFont typeface="Wingdings 3" charset="2"/>
              <a:buChar char=""/>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a:t>
            </a: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6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6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6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sz="2000"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6812449" y="2057400"/>
            <a:ext cx="5379551" cy="4004865"/>
          </a:xfrm>
          <a:prstGeom prst="rect">
            <a:avLst/>
          </a:prstGeom>
        </p:spPr>
      </p:pic>
      <p:sp>
        <p:nvSpPr>
          <p:cNvPr id="3" name="Left Brace 2"/>
          <p:cNvSpPr/>
          <p:nvPr/>
        </p:nvSpPr>
        <p:spPr>
          <a:xfrm>
            <a:off x="6460193" y="2057401"/>
            <a:ext cx="435706" cy="2308412"/>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5770638"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1950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xmlns=""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xmlns=""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91775</TotalTime>
  <Words>5550</Words>
  <Application>Microsoft Office PowerPoint</Application>
  <PresentationFormat>Widescreen</PresentationFormat>
  <Paragraphs>1117</Paragraphs>
  <Slides>52</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Light Modeling Tutorials in NeuroDOT</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2065</cp:revision>
  <dcterms:created xsi:type="dcterms:W3CDTF">2016-10-13T23:27:35Z</dcterms:created>
  <dcterms:modified xsi:type="dcterms:W3CDTF">2024-02-28T22:16:34Z</dcterms:modified>
</cp:coreProperties>
</file>